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/>
    <p:restoredTop sz="96327"/>
  </p:normalViewPr>
  <p:slideViewPr>
    <p:cSldViewPr snapToGrid="0">
      <p:cViewPr varScale="1">
        <p:scale>
          <a:sx n="160" d="100"/>
          <a:sy n="160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CCB67-97D1-4230-9FB6-3623C39EF73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1C73B3-2659-468E-B23C-4F7663A2D53A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882E9647-4D8B-4D01-B3F2-92789D1EB4AD}" type="parTrans" cxnId="{E6DBA1CC-B7DB-4CA1-953D-D1EC58F62E6A}">
      <dgm:prSet/>
      <dgm:spPr/>
      <dgm:t>
        <a:bodyPr/>
        <a:lstStyle/>
        <a:p>
          <a:endParaRPr lang="en-US"/>
        </a:p>
      </dgm:t>
    </dgm:pt>
    <dgm:pt modelId="{1E1C7820-2F4B-4348-BA95-089A229F0C33}" type="sibTrans" cxnId="{E6DBA1CC-B7DB-4CA1-953D-D1EC58F62E6A}">
      <dgm:prSet/>
      <dgm:spPr/>
      <dgm:t>
        <a:bodyPr/>
        <a:lstStyle/>
        <a:p>
          <a:endParaRPr lang="en-US"/>
        </a:p>
      </dgm:t>
    </dgm:pt>
    <dgm:pt modelId="{7E29E7B8-68CA-47C1-A18A-400FAEC2C0F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D0AABA5A-25A5-42A0-9FC5-A47861CE2BC6}" type="parTrans" cxnId="{7ED99526-7906-411E-ACBD-CE4E2E256BD6}">
      <dgm:prSet/>
      <dgm:spPr/>
      <dgm:t>
        <a:bodyPr/>
        <a:lstStyle/>
        <a:p>
          <a:endParaRPr lang="en-US"/>
        </a:p>
      </dgm:t>
    </dgm:pt>
    <dgm:pt modelId="{0630B504-B913-4520-B605-F88C207E596E}" type="sibTrans" cxnId="{7ED99526-7906-411E-ACBD-CE4E2E256BD6}">
      <dgm:prSet/>
      <dgm:spPr/>
      <dgm:t>
        <a:bodyPr/>
        <a:lstStyle/>
        <a:p>
          <a:endParaRPr lang="en-US"/>
        </a:p>
      </dgm:t>
    </dgm:pt>
    <dgm:pt modelId="{3D3EE1D5-90DA-46A6-8F5C-20328B9AE46B}">
      <dgm:prSet/>
      <dgm:spPr/>
      <dgm:t>
        <a:bodyPr/>
        <a:lstStyle/>
        <a:p>
          <a:r>
            <a:rPr lang="en-US"/>
            <a:t>Methodology</a:t>
          </a:r>
        </a:p>
      </dgm:t>
    </dgm:pt>
    <dgm:pt modelId="{5A968FF6-691A-4FB0-A16A-A4C79B34AE9B}" type="parTrans" cxnId="{96D57A9B-7B58-44DA-9E6C-10E9CFF85933}">
      <dgm:prSet/>
      <dgm:spPr/>
      <dgm:t>
        <a:bodyPr/>
        <a:lstStyle/>
        <a:p>
          <a:endParaRPr lang="en-US"/>
        </a:p>
      </dgm:t>
    </dgm:pt>
    <dgm:pt modelId="{BB6D16BC-03B5-4049-95C2-78C23F753353}" type="sibTrans" cxnId="{96D57A9B-7B58-44DA-9E6C-10E9CFF85933}">
      <dgm:prSet/>
      <dgm:spPr/>
      <dgm:t>
        <a:bodyPr/>
        <a:lstStyle/>
        <a:p>
          <a:endParaRPr lang="en-US"/>
        </a:p>
      </dgm:t>
    </dgm:pt>
    <dgm:pt modelId="{B9CF5B96-59D6-4152-AC15-A26291A043D5}">
      <dgm:prSet/>
      <dgm:spPr/>
      <dgm:t>
        <a:bodyPr/>
        <a:lstStyle/>
        <a:p>
          <a:r>
            <a:rPr lang="en-US"/>
            <a:t>Results</a:t>
          </a:r>
        </a:p>
      </dgm:t>
    </dgm:pt>
    <dgm:pt modelId="{258CC227-3479-4A81-89B0-2067B694B1A5}" type="parTrans" cxnId="{B4881A0C-CA41-4CC3-BEDB-061C5E505983}">
      <dgm:prSet/>
      <dgm:spPr/>
      <dgm:t>
        <a:bodyPr/>
        <a:lstStyle/>
        <a:p>
          <a:endParaRPr lang="en-US"/>
        </a:p>
      </dgm:t>
    </dgm:pt>
    <dgm:pt modelId="{C7217AD5-88C9-4F8B-9BFE-11CFEB0D1175}" type="sibTrans" cxnId="{B4881A0C-CA41-4CC3-BEDB-061C5E505983}">
      <dgm:prSet/>
      <dgm:spPr/>
      <dgm:t>
        <a:bodyPr/>
        <a:lstStyle/>
        <a:p>
          <a:endParaRPr lang="en-US"/>
        </a:p>
      </dgm:t>
    </dgm:pt>
    <dgm:pt modelId="{E22DC7B1-9D6B-4B96-A54F-AB6C0BCF6ECD}">
      <dgm:prSet/>
      <dgm:spPr/>
      <dgm:t>
        <a:bodyPr/>
        <a:lstStyle/>
        <a:p>
          <a:r>
            <a:rPr lang="en-US"/>
            <a:t>Conclusion</a:t>
          </a:r>
        </a:p>
      </dgm:t>
    </dgm:pt>
    <dgm:pt modelId="{A98F0B9D-C3D4-47A8-ACDD-0AB2B626E40E}" type="parTrans" cxnId="{E560EFC7-FB5C-4738-8ED8-A41096DC0633}">
      <dgm:prSet/>
      <dgm:spPr/>
      <dgm:t>
        <a:bodyPr/>
        <a:lstStyle/>
        <a:p>
          <a:endParaRPr lang="en-US"/>
        </a:p>
      </dgm:t>
    </dgm:pt>
    <dgm:pt modelId="{F8C3FF95-3712-4A10-BD76-78A94990B8EC}" type="sibTrans" cxnId="{E560EFC7-FB5C-4738-8ED8-A41096DC0633}">
      <dgm:prSet/>
      <dgm:spPr/>
      <dgm:t>
        <a:bodyPr/>
        <a:lstStyle/>
        <a:p>
          <a:endParaRPr lang="en-US"/>
        </a:p>
      </dgm:t>
    </dgm:pt>
    <dgm:pt modelId="{D3EAA704-AFD6-41A0-A8AB-494684D4C89D}">
      <dgm:prSet/>
      <dgm:spPr/>
      <dgm:t>
        <a:bodyPr/>
        <a:lstStyle/>
        <a:p>
          <a:r>
            <a:rPr lang="en-US"/>
            <a:t>Appendix</a:t>
          </a:r>
        </a:p>
      </dgm:t>
    </dgm:pt>
    <dgm:pt modelId="{FDF2FDA1-3851-4873-8B23-C466774F5951}" type="parTrans" cxnId="{DA015AF6-3615-4279-8CEC-7A832E52AC31}">
      <dgm:prSet/>
      <dgm:spPr/>
      <dgm:t>
        <a:bodyPr/>
        <a:lstStyle/>
        <a:p>
          <a:endParaRPr lang="en-US"/>
        </a:p>
      </dgm:t>
    </dgm:pt>
    <dgm:pt modelId="{48055337-41EC-4A5B-B558-E84ED36EDD76}" type="sibTrans" cxnId="{DA015AF6-3615-4279-8CEC-7A832E52AC31}">
      <dgm:prSet/>
      <dgm:spPr/>
      <dgm:t>
        <a:bodyPr/>
        <a:lstStyle/>
        <a:p>
          <a:endParaRPr lang="en-US"/>
        </a:p>
      </dgm:t>
    </dgm:pt>
    <dgm:pt modelId="{204F7588-622B-B849-A1B3-24ED58136D66}" type="pres">
      <dgm:prSet presAssocID="{25ECCB67-97D1-4230-9FB6-3623C39EF731}" presName="linear" presStyleCnt="0">
        <dgm:presLayoutVars>
          <dgm:animLvl val="lvl"/>
          <dgm:resizeHandles val="exact"/>
        </dgm:presLayoutVars>
      </dgm:prSet>
      <dgm:spPr/>
    </dgm:pt>
    <dgm:pt modelId="{27A20BCB-D6CA-6F48-BB7B-58198AC17F76}" type="pres">
      <dgm:prSet presAssocID="{E71C73B3-2659-468E-B23C-4F7663A2D5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EAAEA0B-3129-9C40-A924-F7A1A1FCCB2E}" type="pres">
      <dgm:prSet presAssocID="{1E1C7820-2F4B-4348-BA95-089A229F0C33}" presName="spacer" presStyleCnt="0"/>
      <dgm:spPr/>
    </dgm:pt>
    <dgm:pt modelId="{6D3154C9-76C1-CF49-A6D3-B1A6CD5FC67D}" type="pres">
      <dgm:prSet presAssocID="{7E29E7B8-68CA-47C1-A18A-400FAEC2C0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19F2022-54C0-3E43-B3A5-C32F8BC93F65}" type="pres">
      <dgm:prSet presAssocID="{0630B504-B913-4520-B605-F88C207E596E}" presName="spacer" presStyleCnt="0"/>
      <dgm:spPr/>
    </dgm:pt>
    <dgm:pt modelId="{837F3242-59FE-6C46-B5FF-6A351F0EC9EE}" type="pres">
      <dgm:prSet presAssocID="{3D3EE1D5-90DA-46A6-8F5C-20328B9AE46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2B10891-97DF-5540-9665-1D57A6251EE3}" type="pres">
      <dgm:prSet presAssocID="{BB6D16BC-03B5-4049-95C2-78C23F753353}" presName="spacer" presStyleCnt="0"/>
      <dgm:spPr/>
    </dgm:pt>
    <dgm:pt modelId="{7FDA3D47-A65A-A949-8DB8-D7C817F43C76}" type="pres">
      <dgm:prSet presAssocID="{B9CF5B96-59D6-4152-AC15-A26291A043D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EBE668B-9C9E-DB4C-9051-5002D8545B4E}" type="pres">
      <dgm:prSet presAssocID="{C7217AD5-88C9-4F8B-9BFE-11CFEB0D1175}" presName="spacer" presStyleCnt="0"/>
      <dgm:spPr/>
    </dgm:pt>
    <dgm:pt modelId="{88844830-C6C2-C544-9AF2-0F5313959B1D}" type="pres">
      <dgm:prSet presAssocID="{E22DC7B1-9D6B-4B96-A54F-AB6C0BCF6EC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1422B9F-24C8-444D-B560-439D7CB47432}" type="pres">
      <dgm:prSet presAssocID="{F8C3FF95-3712-4A10-BD76-78A94990B8EC}" presName="spacer" presStyleCnt="0"/>
      <dgm:spPr/>
    </dgm:pt>
    <dgm:pt modelId="{517724E6-DEBE-084C-9BAD-CD24BF915994}" type="pres">
      <dgm:prSet presAssocID="{D3EAA704-AFD6-41A0-A8AB-494684D4C8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4881A0C-CA41-4CC3-BEDB-061C5E505983}" srcId="{25ECCB67-97D1-4230-9FB6-3623C39EF731}" destId="{B9CF5B96-59D6-4152-AC15-A26291A043D5}" srcOrd="3" destOrd="0" parTransId="{258CC227-3479-4A81-89B0-2067B694B1A5}" sibTransId="{C7217AD5-88C9-4F8B-9BFE-11CFEB0D1175}"/>
    <dgm:cxn modelId="{83170C1E-0384-DA44-ACB7-4E0DA805E70A}" type="presOf" srcId="{D3EAA704-AFD6-41A0-A8AB-494684D4C89D}" destId="{517724E6-DEBE-084C-9BAD-CD24BF915994}" srcOrd="0" destOrd="0" presId="urn:microsoft.com/office/officeart/2005/8/layout/vList2"/>
    <dgm:cxn modelId="{7ED99526-7906-411E-ACBD-CE4E2E256BD6}" srcId="{25ECCB67-97D1-4230-9FB6-3623C39EF731}" destId="{7E29E7B8-68CA-47C1-A18A-400FAEC2C0F6}" srcOrd="1" destOrd="0" parTransId="{D0AABA5A-25A5-42A0-9FC5-A47861CE2BC6}" sibTransId="{0630B504-B913-4520-B605-F88C207E596E}"/>
    <dgm:cxn modelId="{D50DAE44-53FE-3546-9A76-35CB1D5FC407}" type="presOf" srcId="{25ECCB67-97D1-4230-9FB6-3623C39EF731}" destId="{204F7588-622B-B849-A1B3-24ED58136D66}" srcOrd="0" destOrd="0" presId="urn:microsoft.com/office/officeart/2005/8/layout/vList2"/>
    <dgm:cxn modelId="{DA670B76-AECA-D84D-A960-5EE0E3B45A9D}" type="presOf" srcId="{B9CF5B96-59D6-4152-AC15-A26291A043D5}" destId="{7FDA3D47-A65A-A949-8DB8-D7C817F43C76}" srcOrd="0" destOrd="0" presId="urn:microsoft.com/office/officeart/2005/8/layout/vList2"/>
    <dgm:cxn modelId="{76A2BE7D-81C7-004F-AA5D-D8F03FF36EB6}" type="presOf" srcId="{E22DC7B1-9D6B-4B96-A54F-AB6C0BCF6ECD}" destId="{88844830-C6C2-C544-9AF2-0F5313959B1D}" srcOrd="0" destOrd="0" presId="urn:microsoft.com/office/officeart/2005/8/layout/vList2"/>
    <dgm:cxn modelId="{617AD897-AAA8-5741-B36A-77A09B9A5035}" type="presOf" srcId="{3D3EE1D5-90DA-46A6-8F5C-20328B9AE46B}" destId="{837F3242-59FE-6C46-B5FF-6A351F0EC9EE}" srcOrd="0" destOrd="0" presId="urn:microsoft.com/office/officeart/2005/8/layout/vList2"/>
    <dgm:cxn modelId="{96D57A9B-7B58-44DA-9E6C-10E9CFF85933}" srcId="{25ECCB67-97D1-4230-9FB6-3623C39EF731}" destId="{3D3EE1D5-90DA-46A6-8F5C-20328B9AE46B}" srcOrd="2" destOrd="0" parTransId="{5A968FF6-691A-4FB0-A16A-A4C79B34AE9B}" sibTransId="{BB6D16BC-03B5-4049-95C2-78C23F753353}"/>
    <dgm:cxn modelId="{404A76C5-B98E-7C40-9E1C-2724EA7CFF2F}" type="presOf" srcId="{E71C73B3-2659-468E-B23C-4F7663A2D53A}" destId="{27A20BCB-D6CA-6F48-BB7B-58198AC17F76}" srcOrd="0" destOrd="0" presId="urn:microsoft.com/office/officeart/2005/8/layout/vList2"/>
    <dgm:cxn modelId="{E560EFC7-FB5C-4738-8ED8-A41096DC0633}" srcId="{25ECCB67-97D1-4230-9FB6-3623C39EF731}" destId="{E22DC7B1-9D6B-4B96-A54F-AB6C0BCF6ECD}" srcOrd="4" destOrd="0" parTransId="{A98F0B9D-C3D4-47A8-ACDD-0AB2B626E40E}" sibTransId="{F8C3FF95-3712-4A10-BD76-78A94990B8EC}"/>
    <dgm:cxn modelId="{E6DBA1CC-B7DB-4CA1-953D-D1EC58F62E6A}" srcId="{25ECCB67-97D1-4230-9FB6-3623C39EF731}" destId="{E71C73B3-2659-468E-B23C-4F7663A2D53A}" srcOrd="0" destOrd="0" parTransId="{882E9647-4D8B-4D01-B3F2-92789D1EB4AD}" sibTransId="{1E1C7820-2F4B-4348-BA95-089A229F0C33}"/>
    <dgm:cxn modelId="{DA015AF6-3615-4279-8CEC-7A832E52AC31}" srcId="{25ECCB67-97D1-4230-9FB6-3623C39EF731}" destId="{D3EAA704-AFD6-41A0-A8AB-494684D4C89D}" srcOrd="5" destOrd="0" parTransId="{FDF2FDA1-3851-4873-8B23-C466774F5951}" sibTransId="{48055337-41EC-4A5B-B558-E84ED36EDD76}"/>
    <dgm:cxn modelId="{504209FD-1FB8-0A45-B438-C4F6CC270915}" type="presOf" srcId="{7E29E7B8-68CA-47C1-A18A-400FAEC2C0F6}" destId="{6D3154C9-76C1-CF49-A6D3-B1A6CD5FC67D}" srcOrd="0" destOrd="0" presId="urn:microsoft.com/office/officeart/2005/8/layout/vList2"/>
    <dgm:cxn modelId="{67C204FB-4640-9048-AD77-92DFC19891A8}" type="presParOf" srcId="{204F7588-622B-B849-A1B3-24ED58136D66}" destId="{27A20BCB-D6CA-6F48-BB7B-58198AC17F76}" srcOrd="0" destOrd="0" presId="urn:microsoft.com/office/officeart/2005/8/layout/vList2"/>
    <dgm:cxn modelId="{8C485D7E-F388-FD4D-8D0F-AD7070477E90}" type="presParOf" srcId="{204F7588-622B-B849-A1B3-24ED58136D66}" destId="{3EAAEA0B-3129-9C40-A924-F7A1A1FCCB2E}" srcOrd="1" destOrd="0" presId="urn:microsoft.com/office/officeart/2005/8/layout/vList2"/>
    <dgm:cxn modelId="{5E47286A-96D6-AB4C-BE51-28109D5D0F52}" type="presParOf" srcId="{204F7588-622B-B849-A1B3-24ED58136D66}" destId="{6D3154C9-76C1-CF49-A6D3-B1A6CD5FC67D}" srcOrd="2" destOrd="0" presId="urn:microsoft.com/office/officeart/2005/8/layout/vList2"/>
    <dgm:cxn modelId="{A108F095-1752-E24F-9A40-9F20BE746CE9}" type="presParOf" srcId="{204F7588-622B-B849-A1B3-24ED58136D66}" destId="{C19F2022-54C0-3E43-B3A5-C32F8BC93F65}" srcOrd="3" destOrd="0" presId="urn:microsoft.com/office/officeart/2005/8/layout/vList2"/>
    <dgm:cxn modelId="{DFCA2254-C9A5-B24B-A084-331C2206BD2C}" type="presParOf" srcId="{204F7588-622B-B849-A1B3-24ED58136D66}" destId="{837F3242-59FE-6C46-B5FF-6A351F0EC9EE}" srcOrd="4" destOrd="0" presId="urn:microsoft.com/office/officeart/2005/8/layout/vList2"/>
    <dgm:cxn modelId="{2CD58315-9EEC-7D48-AE09-B9DC9AA7E8AD}" type="presParOf" srcId="{204F7588-622B-B849-A1B3-24ED58136D66}" destId="{92B10891-97DF-5540-9665-1D57A6251EE3}" srcOrd="5" destOrd="0" presId="urn:microsoft.com/office/officeart/2005/8/layout/vList2"/>
    <dgm:cxn modelId="{4DE6E930-1B21-D04A-A9E6-18F6832D6663}" type="presParOf" srcId="{204F7588-622B-B849-A1B3-24ED58136D66}" destId="{7FDA3D47-A65A-A949-8DB8-D7C817F43C76}" srcOrd="6" destOrd="0" presId="urn:microsoft.com/office/officeart/2005/8/layout/vList2"/>
    <dgm:cxn modelId="{56048ECF-E97B-844E-B5B7-781EFEC523DC}" type="presParOf" srcId="{204F7588-622B-B849-A1B3-24ED58136D66}" destId="{AEBE668B-9C9E-DB4C-9051-5002D8545B4E}" srcOrd="7" destOrd="0" presId="urn:microsoft.com/office/officeart/2005/8/layout/vList2"/>
    <dgm:cxn modelId="{8F509A1C-598E-5F4D-920A-56F04E17BE2E}" type="presParOf" srcId="{204F7588-622B-B849-A1B3-24ED58136D66}" destId="{88844830-C6C2-C544-9AF2-0F5313959B1D}" srcOrd="8" destOrd="0" presId="urn:microsoft.com/office/officeart/2005/8/layout/vList2"/>
    <dgm:cxn modelId="{45C60B76-CD36-0F41-A437-7D3466E3C64D}" type="presParOf" srcId="{204F7588-622B-B849-A1B3-24ED58136D66}" destId="{81422B9F-24C8-444D-B560-439D7CB47432}" srcOrd="9" destOrd="0" presId="urn:microsoft.com/office/officeart/2005/8/layout/vList2"/>
    <dgm:cxn modelId="{37CAE332-8AB0-8045-9D99-A4B4DD73F9E0}" type="presParOf" srcId="{204F7588-622B-B849-A1B3-24ED58136D66}" destId="{517724E6-DEBE-084C-9BAD-CD24BF91599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4CE5A-1594-4CD9-AE70-32B569F47A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A5D11E-7668-40C0-9585-14440E414263}">
      <dgm:prSet/>
      <dgm:spPr/>
      <dgm:t>
        <a:bodyPr/>
        <a:lstStyle/>
        <a:p>
          <a:r>
            <a:rPr lang="en-US"/>
            <a:t>California landing zones</a:t>
          </a:r>
        </a:p>
      </dgm:t>
    </dgm:pt>
    <dgm:pt modelId="{EDC480F3-D269-4398-AD22-1FDE68EC74F9}" type="parTrans" cxnId="{AAAB134E-5029-4E75-9DF1-17F4B2AE52DF}">
      <dgm:prSet/>
      <dgm:spPr/>
      <dgm:t>
        <a:bodyPr/>
        <a:lstStyle/>
        <a:p>
          <a:endParaRPr lang="en-US"/>
        </a:p>
      </dgm:t>
    </dgm:pt>
    <dgm:pt modelId="{C63D1C5D-7C41-4E3E-9F17-B81926C8C06B}" type="sibTrans" cxnId="{AAAB134E-5029-4E75-9DF1-17F4B2AE52DF}">
      <dgm:prSet/>
      <dgm:spPr/>
      <dgm:t>
        <a:bodyPr/>
        <a:lstStyle/>
        <a:p>
          <a:endParaRPr lang="en-US"/>
        </a:p>
      </dgm:t>
    </dgm:pt>
    <dgm:pt modelId="{555B6462-E3C7-4D52-8E0B-578B51D3A75D}">
      <dgm:prSet/>
      <dgm:spPr/>
      <dgm:t>
        <a:bodyPr/>
        <a:lstStyle/>
        <a:p>
          <a:r>
            <a:rPr lang="en-US"/>
            <a:t>Vandenberg Space Launch Complex 4 (VAFB SLC-4E)</a:t>
          </a:r>
        </a:p>
      </dgm:t>
    </dgm:pt>
    <dgm:pt modelId="{3E9BDF55-2235-498C-B940-8163CC5DACDD}" type="parTrans" cxnId="{6CF30FE1-786E-4445-87EB-DA89C3F6C337}">
      <dgm:prSet/>
      <dgm:spPr/>
      <dgm:t>
        <a:bodyPr/>
        <a:lstStyle/>
        <a:p>
          <a:endParaRPr lang="en-US"/>
        </a:p>
      </dgm:t>
    </dgm:pt>
    <dgm:pt modelId="{703A06C2-63B0-45B6-B874-7A74B80CC668}" type="sibTrans" cxnId="{6CF30FE1-786E-4445-87EB-DA89C3F6C337}">
      <dgm:prSet/>
      <dgm:spPr/>
      <dgm:t>
        <a:bodyPr/>
        <a:lstStyle/>
        <a:p>
          <a:endParaRPr lang="en-US"/>
        </a:p>
      </dgm:t>
    </dgm:pt>
    <dgm:pt modelId="{ED9734E2-476E-412E-9D10-8FBDAA3422B4}">
      <dgm:prSet/>
      <dgm:spPr/>
      <dgm:t>
        <a:bodyPr/>
        <a:lstStyle/>
        <a:p>
          <a:r>
            <a:rPr lang="en-US"/>
            <a:t>Leased from US Space Force – First Falcon 9 launch in 2013</a:t>
          </a:r>
        </a:p>
      </dgm:t>
    </dgm:pt>
    <dgm:pt modelId="{199E38F3-ECAB-45AF-A270-50CCE8E57A12}" type="parTrans" cxnId="{12AA2185-CCDD-4F20-BFF5-B6B4AE9E5A1E}">
      <dgm:prSet/>
      <dgm:spPr/>
      <dgm:t>
        <a:bodyPr/>
        <a:lstStyle/>
        <a:p>
          <a:endParaRPr lang="en-US"/>
        </a:p>
      </dgm:t>
    </dgm:pt>
    <dgm:pt modelId="{A2B95E04-0DFC-4F44-9413-3F66A9931A19}" type="sibTrans" cxnId="{12AA2185-CCDD-4F20-BFF5-B6B4AE9E5A1E}">
      <dgm:prSet/>
      <dgm:spPr/>
      <dgm:t>
        <a:bodyPr/>
        <a:lstStyle/>
        <a:p>
          <a:endParaRPr lang="en-US"/>
        </a:p>
      </dgm:t>
    </dgm:pt>
    <dgm:pt modelId="{07734514-D837-4B84-89DA-7484FC04BD55}">
      <dgm:prSet/>
      <dgm:spPr/>
      <dgm:t>
        <a:bodyPr/>
        <a:lstStyle/>
        <a:p>
          <a:r>
            <a:rPr lang="en-US"/>
            <a:t>Florida landing zones</a:t>
          </a:r>
        </a:p>
      </dgm:t>
    </dgm:pt>
    <dgm:pt modelId="{782D3968-BED9-4DD9-8A34-C81B42898EC2}" type="parTrans" cxnId="{C445AAA7-8589-41F9-9B55-7C78528DD333}">
      <dgm:prSet/>
      <dgm:spPr/>
      <dgm:t>
        <a:bodyPr/>
        <a:lstStyle/>
        <a:p>
          <a:endParaRPr lang="en-US"/>
        </a:p>
      </dgm:t>
    </dgm:pt>
    <dgm:pt modelId="{A4BB7289-796C-4727-ABD1-EA81972AA76D}" type="sibTrans" cxnId="{C445AAA7-8589-41F9-9B55-7C78528DD333}">
      <dgm:prSet/>
      <dgm:spPr/>
      <dgm:t>
        <a:bodyPr/>
        <a:lstStyle/>
        <a:p>
          <a:endParaRPr lang="en-US"/>
        </a:p>
      </dgm:t>
    </dgm:pt>
    <dgm:pt modelId="{74B7E345-720E-4284-AA27-3585F147B699}">
      <dgm:prSet/>
      <dgm:spPr/>
      <dgm:t>
        <a:bodyPr/>
        <a:lstStyle/>
        <a:p>
          <a:r>
            <a:rPr lang="en-US"/>
            <a:t>Kennedy Space Center Launch Complex 39A (KSC LC-39A) </a:t>
          </a:r>
        </a:p>
      </dgm:t>
    </dgm:pt>
    <dgm:pt modelId="{FC7805B1-3BF6-45C9-AB94-A0CF12E44A92}" type="parTrans" cxnId="{806D4CBA-5E3D-465D-9638-B7879CF185AF}">
      <dgm:prSet/>
      <dgm:spPr/>
      <dgm:t>
        <a:bodyPr/>
        <a:lstStyle/>
        <a:p>
          <a:endParaRPr lang="en-US"/>
        </a:p>
      </dgm:t>
    </dgm:pt>
    <dgm:pt modelId="{2E5D7CF3-42A0-482D-816D-FF8E8C1408CA}" type="sibTrans" cxnId="{806D4CBA-5E3D-465D-9638-B7879CF185AF}">
      <dgm:prSet/>
      <dgm:spPr/>
      <dgm:t>
        <a:bodyPr/>
        <a:lstStyle/>
        <a:p>
          <a:endParaRPr lang="en-US"/>
        </a:p>
      </dgm:t>
    </dgm:pt>
    <dgm:pt modelId="{11D7B94E-A973-4006-A5B6-B82235391263}">
      <dgm:prSet/>
      <dgm:spPr/>
      <dgm:t>
        <a:bodyPr/>
        <a:lstStyle/>
        <a:p>
          <a:r>
            <a:rPr lang="en-US"/>
            <a:t>Leased from NASA in April 2014 - First Falcon launch in 2017</a:t>
          </a:r>
        </a:p>
      </dgm:t>
    </dgm:pt>
    <dgm:pt modelId="{F371D7F0-5196-4B36-B6F2-5E23EDBC54FC}" type="parTrans" cxnId="{EA98E9C4-40ED-4705-8098-D26215860774}">
      <dgm:prSet/>
      <dgm:spPr/>
      <dgm:t>
        <a:bodyPr/>
        <a:lstStyle/>
        <a:p>
          <a:endParaRPr lang="en-US"/>
        </a:p>
      </dgm:t>
    </dgm:pt>
    <dgm:pt modelId="{EEDF0514-50D6-4E12-818F-71FEED68E28E}" type="sibTrans" cxnId="{EA98E9C4-40ED-4705-8098-D26215860774}">
      <dgm:prSet/>
      <dgm:spPr/>
      <dgm:t>
        <a:bodyPr/>
        <a:lstStyle/>
        <a:p>
          <a:endParaRPr lang="en-US"/>
        </a:p>
      </dgm:t>
    </dgm:pt>
    <dgm:pt modelId="{A0087C0E-7E9C-4C20-8297-04B98F9B257A}">
      <dgm:prSet/>
      <dgm:spPr/>
      <dgm:t>
        <a:bodyPr/>
        <a:lstStyle/>
        <a:p>
          <a:r>
            <a:rPr lang="en-US"/>
            <a:t>Cape Canaveral Space Launch Complex 40 (CCAFS SLC-40) and previously Launch Complex 40 (CCAFS LC-40)</a:t>
          </a:r>
        </a:p>
      </dgm:t>
    </dgm:pt>
    <dgm:pt modelId="{9E26B15B-9A90-4A54-B742-72774D390723}" type="parTrans" cxnId="{3BFE5F08-3EA8-455A-B2D6-29904FD502C8}">
      <dgm:prSet/>
      <dgm:spPr/>
      <dgm:t>
        <a:bodyPr/>
        <a:lstStyle/>
        <a:p>
          <a:endParaRPr lang="en-US"/>
        </a:p>
      </dgm:t>
    </dgm:pt>
    <dgm:pt modelId="{B7D3A859-E4EA-4071-8FC6-FFDDBB3E6A7E}" type="sibTrans" cxnId="{3BFE5F08-3EA8-455A-B2D6-29904FD502C8}">
      <dgm:prSet/>
      <dgm:spPr/>
      <dgm:t>
        <a:bodyPr/>
        <a:lstStyle/>
        <a:p>
          <a:endParaRPr lang="en-US"/>
        </a:p>
      </dgm:t>
    </dgm:pt>
    <dgm:pt modelId="{28BEAAFF-30F8-45E1-82BA-7F61C4CFD979}">
      <dgm:prSet/>
      <dgm:spPr/>
      <dgm:t>
        <a:bodyPr/>
        <a:lstStyle/>
        <a:p>
          <a:r>
            <a:rPr lang="en-US"/>
            <a:t>Leased from US Air Force in April 2007 – Frist Falcon 9 launch in 2010</a:t>
          </a:r>
        </a:p>
      </dgm:t>
    </dgm:pt>
    <dgm:pt modelId="{3E3AFAE7-71E8-4755-9DFE-DE851152E0C7}" type="parTrans" cxnId="{A24B9017-851E-45AD-879B-213C91A37B88}">
      <dgm:prSet/>
      <dgm:spPr/>
      <dgm:t>
        <a:bodyPr/>
        <a:lstStyle/>
        <a:p>
          <a:endParaRPr lang="en-US"/>
        </a:p>
      </dgm:t>
    </dgm:pt>
    <dgm:pt modelId="{C1C52E72-CA47-44B0-95C5-61DC7A10EEE3}" type="sibTrans" cxnId="{A24B9017-851E-45AD-879B-213C91A37B88}">
      <dgm:prSet/>
      <dgm:spPr/>
      <dgm:t>
        <a:bodyPr/>
        <a:lstStyle/>
        <a:p>
          <a:endParaRPr lang="en-US"/>
        </a:p>
      </dgm:t>
    </dgm:pt>
    <dgm:pt modelId="{9BE9F3E8-C589-7C4E-83A6-2201CD99E54B}" type="pres">
      <dgm:prSet presAssocID="{0D64CE5A-1594-4CD9-AE70-32B569F47A75}" presName="linear" presStyleCnt="0">
        <dgm:presLayoutVars>
          <dgm:dir/>
          <dgm:animLvl val="lvl"/>
          <dgm:resizeHandles val="exact"/>
        </dgm:presLayoutVars>
      </dgm:prSet>
      <dgm:spPr/>
    </dgm:pt>
    <dgm:pt modelId="{5A648CB5-CE3B-474E-8A4C-DF53662F8DA9}" type="pres">
      <dgm:prSet presAssocID="{4AA5D11E-7668-40C0-9585-14440E414263}" presName="parentLin" presStyleCnt="0"/>
      <dgm:spPr/>
    </dgm:pt>
    <dgm:pt modelId="{9F140214-4260-5C40-8FBA-82583192ADA9}" type="pres">
      <dgm:prSet presAssocID="{4AA5D11E-7668-40C0-9585-14440E414263}" presName="parentLeftMargin" presStyleLbl="node1" presStyleIdx="0" presStyleCnt="2"/>
      <dgm:spPr/>
    </dgm:pt>
    <dgm:pt modelId="{0392C0B9-8FA9-2247-BA80-E17AF8AC742C}" type="pres">
      <dgm:prSet presAssocID="{4AA5D11E-7668-40C0-9585-14440E4142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3B23AD-A4F9-254A-A324-26F8FC3ED034}" type="pres">
      <dgm:prSet presAssocID="{4AA5D11E-7668-40C0-9585-14440E414263}" presName="negativeSpace" presStyleCnt="0"/>
      <dgm:spPr/>
    </dgm:pt>
    <dgm:pt modelId="{91457420-3803-6746-82A6-3EA59FEB91A1}" type="pres">
      <dgm:prSet presAssocID="{4AA5D11E-7668-40C0-9585-14440E414263}" presName="childText" presStyleLbl="conFgAcc1" presStyleIdx="0" presStyleCnt="2">
        <dgm:presLayoutVars>
          <dgm:bulletEnabled val="1"/>
        </dgm:presLayoutVars>
      </dgm:prSet>
      <dgm:spPr/>
    </dgm:pt>
    <dgm:pt modelId="{66B40D25-B661-5B45-BB10-8255657C2E58}" type="pres">
      <dgm:prSet presAssocID="{C63D1C5D-7C41-4E3E-9F17-B81926C8C06B}" presName="spaceBetweenRectangles" presStyleCnt="0"/>
      <dgm:spPr/>
    </dgm:pt>
    <dgm:pt modelId="{35C5BDEE-EF79-4C4A-B890-9E67C4B7EF76}" type="pres">
      <dgm:prSet presAssocID="{07734514-D837-4B84-89DA-7484FC04BD55}" presName="parentLin" presStyleCnt="0"/>
      <dgm:spPr/>
    </dgm:pt>
    <dgm:pt modelId="{16D5CAA1-15E6-F94E-87A8-61278E6C380B}" type="pres">
      <dgm:prSet presAssocID="{07734514-D837-4B84-89DA-7484FC04BD55}" presName="parentLeftMargin" presStyleLbl="node1" presStyleIdx="0" presStyleCnt="2"/>
      <dgm:spPr/>
    </dgm:pt>
    <dgm:pt modelId="{408497B7-5262-E44F-9AD7-CA5ECB444622}" type="pres">
      <dgm:prSet presAssocID="{07734514-D837-4B84-89DA-7484FC04BD5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AE91E0-16BB-4141-A63E-4BE4A8CCB649}" type="pres">
      <dgm:prSet presAssocID="{07734514-D837-4B84-89DA-7484FC04BD55}" presName="negativeSpace" presStyleCnt="0"/>
      <dgm:spPr/>
    </dgm:pt>
    <dgm:pt modelId="{55F87DB0-B190-E847-B5B1-4660480E10E0}" type="pres">
      <dgm:prSet presAssocID="{07734514-D837-4B84-89DA-7484FC04BD5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FE5F08-3EA8-455A-B2D6-29904FD502C8}" srcId="{07734514-D837-4B84-89DA-7484FC04BD55}" destId="{A0087C0E-7E9C-4C20-8297-04B98F9B257A}" srcOrd="1" destOrd="0" parTransId="{9E26B15B-9A90-4A54-B742-72774D390723}" sibTransId="{B7D3A859-E4EA-4071-8FC6-FFDDBB3E6A7E}"/>
    <dgm:cxn modelId="{A939FB0D-9922-5F44-935A-E6BFBABC5D92}" type="presOf" srcId="{28BEAAFF-30F8-45E1-82BA-7F61C4CFD979}" destId="{55F87DB0-B190-E847-B5B1-4660480E10E0}" srcOrd="0" destOrd="3" presId="urn:microsoft.com/office/officeart/2005/8/layout/list1"/>
    <dgm:cxn modelId="{A24B9017-851E-45AD-879B-213C91A37B88}" srcId="{A0087C0E-7E9C-4C20-8297-04B98F9B257A}" destId="{28BEAAFF-30F8-45E1-82BA-7F61C4CFD979}" srcOrd="0" destOrd="0" parTransId="{3E3AFAE7-71E8-4755-9DFE-DE851152E0C7}" sibTransId="{C1C52E72-CA47-44B0-95C5-61DC7A10EEE3}"/>
    <dgm:cxn modelId="{A7D4FF20-0C95-4A4F-BE23-5427EBC7DC23}" type="presOf" srcId="{4AA5D11E-7668-40C0-9585-14440E414263}" destId="{9F140214-4260-5C40-8FBA-82583192ADA9}" srcOrd="0" destOrd="0" presId="urn:microsoft.com/office/officeart/2005/8/layout/list1"/>
    <dgm:cxn modelId="{23E9213C-4889-3340-A02C-F8DC59EDB8C7}" type="presOf" srcId="{0D64CE5A-1594-4CD9-AE70-32B569F47A75}" destId="{9BE9F3E8-C589-7C4E-83A6-2201CD99E54B}" srcOrd="0" destOrd="0" presId="urn:microsoft.com/office/officeart/2005/8/layout/list1"/>
    <dgm:cxn modelId="{9B5FB83C-41DE-A549-BE9F-F2A2E3ABA349}" type="presOf" srcId="{74B7E345-720E-4284-AA27-3585F147B699}" destId="{55F87DB0-B190-E847-B5B1-4660480E10E0}" srcOrd="0" destOrd="0" presId="urn:microsoft.com/office/officeart/2005/8/layout/list1"/>
    <dgm:cxn modelId="{2E704544-343A-5845-85E6-192535E816FC}" type="presOf" srcId="{A0087C0E-7E9C-4C20-8297-04B98F9B257A}" destId="{55F87DB0-B190-E847-B5B1-4660480E10E0}" srcOrd="0" destOrd="2" presId="urn:microsoft.com/office/officeart/2005/8/layout/list1"/>
    <dgm:cxn modelId="{D4406944-C702-834A-BB11-DECA4C925D1F}" type="presOf" srcId="{07734514-D837-4B84-89DA-7484FC04BD55}" destId="{408497B7-5262-E44F-9AD7-CA5ECB444622}" srcOrd="1" destOrd="0" presId="urn:microsoft.com/office/officeart/2005/8/layout/list1"/>
    <dgm:cxn modelId="{9D25114B-0A2E-6A47-ADEF-4B9A7E54F177}" type="presOf" srcId="{4AA5D11E-7668-40C0-9585-14440E414263}" destId="{0392C0B9-8FA9-2247-BA80-E17AF8AC742C}" srcOrd="1" destOrd="0" presId="urn:microsoft.com/office/officeart/2005/8/layout/list1"/>
    <dgm:cxn modelId="{AAAB134E-5029-4E75-9DF1-17F4B2AE52DF}" srcId="{0D64CE5A-1594-4CD9-AE70-32B569F47A75}" destId="{4AA5D11E-7668-40C0-9585-14440E414263}" srcOrd="0" destOrd="0" parTransId="{EDC480F3-D269-4398-AD22-1FDE68EC74F9}" sibTransId="{C63D1C5D-7C41-4E3E-9F17-B81926C8C06B}"/>
    <dgm:cxn modelId="{FF623B52-242B-EC4D-9D91-7126D79558CA}" type="presOf" srcId="{07734514-D837-4B84-89DA-7484FC04BD55}" destId="{16D5CAA1-15E6-F94E-87A8-61278E6C380B}" srcOrd="0" destOrd="0" presId="urn:microsoft.com/office/officeart/2005/8/layout/list1"/>
    <dgm:cxn modelId="{12AA2185-CCDD-4F20-BFF5-B6B4AE9E5A1E}" srcId="{555B6462-E3C7-4D52-8E0B-578B51D3A75D}" destId="{ED9734E2-476E-412E-9D10-8FBDAA3422B4}" srcOrd="0" destOrd="0" parTransId="{199E38F3-ECAB-45AF-A270-50CCE8E57A12}" sibTransId="{A2B95E04-0DFC-4F44-9413-3F66A9931A19}"/>
    <dgm:cxn modelId="{7DF2938A-4E47-294B-A734-BFE919226FD0}" type="presOf" srcId="{ED9734E2-476E-412E-9D10-8FBDAA3422B4}" destId="{91457420-3803-6746-82A6-3EA59FEB91A1}" srcOrd="0" destOrd="1" presId="urn:microsoft.com/office/officeart/2005/8/layout/list1"/>
    <dgm:cxn modelId="{C445AAA7-8589-41F9-9B55-7C78528DD333}" srcId="{0D64CE5A-1594-4CD9-AE70-32B569F47A75}" destId="{07734514-D837-4B84-89DA-7484FC04BD55}" srcOrd="1" destOrd="0" parTransId="{782D3968-BED9-4DD9-8A34-C81B42898EC2}" sibTransId="{A4BB7289-796C-4727-ABD1-EA81972AA76D}"/>
    <dgm:cxn modelId="{806D4CBA-5E3D-465D-9638-B7879CF185AF}" srcId="{07734514-D837-4B84-89DA-7484FC04BD55}" destId="{74B7E345-720E-4284-AA27-3585F147B699}" srcOrd="0" destOrd="0" parTransId="{FC7805B1-3BF6-45C9-AB94-A0CF12E44A92}" sibTransId="{2E5D7CF3-42A0-482D-816D-FF8E8C1408CA}"/>
    <dgm:cxn modelId="{EA98E9C4-40ED-4705-8098-D26215860774}" srcId="{74B7E345-720E-4284-AA27-3585F147B699}" destId="{11D7B94E-A973-4006-A5B6-B82235391263}" srcOrd="0" destOrd="0" parTransId="{F371D7F0-5196-4B36-B6F2-5E23EDBC54FC}" sibTransId="{EEDF0514-50D6-4E12-818F-71FEED68E28E}"/>
    <dgm:cxn modelId="{BA986BCE-BC29-264A-B22C-CD39430EB14E}" type="presOf" srcId="{555B6462-E3C7-4D52-8E0B-578B51D3A75D}" destId="{91457420-3803-6746-82A6-3EA59FEB91A1}" srcOrd="0" destOrd="0" presId="urn:microsoft.com/office/officeart/2005/8/layout/list1"/>
    <dgm:cxn modelId="{6CF30FE1-786E-4445-87EB-DA89C3F6C337}" srcId="{4AA5D11E-7668-40C0-9585-14440E414263}" destId="{555B6462-E3C7-4D52-8E0B-578B51D3A75D}" srcOrd="0" destOrd="0" parTransId="{3E9BDF55-2235-498C-B940-8163CC5DACDD}" sibTransId="{703A06C2-63B0-45B6-B874-7A74B80CC668}"/>
    <dgm:cxn modelId="{1199BAF0-1E78-3041-8E70-39BCC6A5539A}" type="presOf" srcId="{11D7B94E-A973-4006-A5B6-B82235391263}" destId="{55F87DB0-B190-E847-B5B1-4660480E10E0}" srcOrd="0" destOrd="1" presId="urn:microsoft.com/office/officeart/2005/8/layout/list1"/>
    <dgm:cxn modelId="{E6211212-5AB3-ED4B-B3EA-7D6F35A60F03}" type="presParOf" srcId="{9BE9F3E8-C589-7C4E-83A6-2201CD99E54B}" destId="{5A648CB5-CE3B-474E-8A4C-DF53662F8DA9}" srcOrd="0" destOrd="0" presId="urn:microsoft.com/office/officeart/2005/8/layout/list1"/>
    <dgm:cxn modelId="{202E846C-A63A-3F43-956D-23DB87530F35}" type="presParOf" srcId="{5A648CB5-CE3B-474E-8A4C-DF53662F8DA9}" destId="{9F140214-4260-5C40-8FBA-82583192ADA9}" srcOrd="0" destOrd="0" presId="urn:microsoft.com/office/officeart/2005/8/layout/list1"/>
    <dgm:cxn modelId="{81EDDE95-3448-C04A-8E48-2AE5F54D8910}" type="presParOf" srcId="{5A648CB5-CE3B-474E-8A4C-DF53662F8DA9}" destId="{0392C0B9-8FA9-2247-BA80-E17AF8AC742C}" srcOrd="1" destOrd="0" presId="urn:microsoft.com/office/officeart/2005/8/layout/list1"/>
    <dgm:cxn modelId="{077E3230-9B0E-0741-8008-F17E1E558270}" type="presParOf" srcId="{9BE9F3E8-C589-7C4E-83A6-2201CD99E54B}" destId="{9A3B23AD-A4F9-254A-A324-26F8FC3ED034}" srcOrd="1" destOrd="0" presId="urn:microsoft.com/office/officeart/2005/8/layout/list1"/>
    <dgm:cxn modelId="{7D7EBB1C-E7E4-9F45-B6E8-46699351CE34}" type="presParOf" srcId="{9BE9F3E8-C589-7C4E-83A6-2201CD99E54B}" destId="{91457420-3803-6746-82A6-3EA59FEB91A1}" srcOrd="2" destOrd="0" presId="urn:microsoft.com/office/officeart/2005/8/layout/list1"/>
    <dgm:cxn modelId="{B246B746-2106-0A41-B718-D9D4C77C6C6B}" type="presParOf" srcId="{9BE9F3E8-C589-7C4E-83A6-2201CD99E54B}" destId="{66B40D25-B661-5B45-BB10-8255657C2E58}" srcOrd="3" destOrd="0" presId="urn:microsoft.com/office/officeart/2005/8/layout/list1"/>
    <dgm:cxn modelId="{EAD5B6D2-0112-4C43-9F00-2FBFA62D12F8}" type="presParOf" srcId="{9BE9F3E8-C589-7C4E-83A6-2201CD99E54B}" destId="{35C5BDEE-EF79-4C4A-B890-9E67C4B7EF76}" srcOrd="4" destOrd="0" presId="urn:microsoft.com/office/officeart/2005/8/layout/list1"/>
    <dgm:cxn modelId="{9F1542DA-6953-FC4A-A159-0F8F6B581E46}" type="presParOf" srcId="{35C5BDEE-EF79-4C4A-B890-9E67C4B7EF76}" destId="{16D5CAA1-15E6-F94E-87A8-61278E6C380B}" srcOrd="0" destOrd="0" presId="urn:microsoft.com/office/officeart/2005/8/layout/list1"/>
    <dgm:cxn modelId="{1FD942B0-C7CB-344F-85C1-AF0E899016F9}" type="presParOf" srcId="{35C5BDEE-EF79-4C4A-B890-9E67C4B7EF76}" destId="{408497B7-5262-E44F-9AD7-CA5ECB444622}" srcOrd="1" destOrd="0" presId="urn:microsoft.com/office/officeart/2005/8/layout/list1"/>
    <dgm:cxn modelId="{3EDFFB39-BF8F-8347-ACE7-7395A030523D}" type="presParOf" srcId="{9BE9F3E8-C589-7C4E-83A6-2201CD99E54B}" destId="{17AE91E0-16BB-4141-A63E-4BE4A8CCB649}" srcOrd="5" destOrd="0" presId="urn:microsoft.com/office/officeart/2005/8/layout/list1"/>
    <dgm:cxn modelId="{06497581-6385-8C45-88AF-E293297CA0B8}" type="presParOf" srcId="{9BE9F3E8-C589-7C4E-83A6-2201CD99E54B}" destId="{55F87DB0-B190-E847-B5B1-4660480E10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20BCB-D6CA-6F48-BB7B-58198AC17F76}">
      <dsp:nvSpPr>
        <dsp:cNvPr id="0" name=""/>
        <dsp:cNvSpPr/>
      </dsp:nvSpPr>
      <dsp:spPr>
        <a:xfrm>
          <a:off x="0" y="35441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Executive Summary</a:t>
          </a:r>
        </a:p>
      </dsp:txBody>
      <dsp:txXfrm>
        <a:off x="35125" y="70566"/>
        <a:ext cx="6474949" cy="649299"/>
      </dsp:txXfrm>
    </dsp:sp>
    <dsp:sp modelId="{6D3154C9-76C1-CF49-A6D3-B1A6CD5FC67D}">
      <dsp:nvSpPr>
        <dsp:cNvPr id="0" name=""/>
        <dsp:cNvSpPr/>
      </dsp:nvSpPr>
      <dsp:spPr>
        <a:xfrm>
          <a:off x="0" y="841390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-622029"/>
                <a:satOff val="-3291"/>
                <a:lumOff val="-1255"/>
                <a:alphaOff val="0"/>
                <a:tint val="98000"/>
                <a:lumMod val="100000"/>
              </a:schemeClr>
            </a:gs>
            <a:gs pos="100000">
              <a:schemeClr val="accent2">
                <a:hueOff val="-622029"/>
                <a:satOff val="-3291"/>
                <a:lumOff val="-125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</a:p>
      </dsp:txBody>
      <dsp:txXfrm>
        <a:off x="35125" y="876515"/>
        <a:ext cx="6474949" cy="649299"/>
      </dsp:txXfrm>
    </dsp:sp>
    <dsp:sp modelId="{837F3242-59FE-6C46-B5FF-6A351F0EC9EE}">
      <dsp:nvSpPr>
        <dsp:cNvPr id="0" name=""/>
        <dsp:cNvSpPr/>
      </dsp:nvSpPr>
      <dsp:spPr>
        <a:xfrm>
          <a:off x="0" y="1647340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-1244059"/>
                <a:satOff val="-6581"/>
                <a:lumOff val="-2510"/>
                <a:alphaOff val="0"/>
                <a:tint val="98000"/>
                <a:lumMod val="100000"/>
              </a:schemeClr>
            </a:gs>
            <a:gs pos="100000">
              <a:schemeClr val="accent2">
                <a:hueOff val="-1244059"/>
                <a:satOff val="-6581"/>
                <a:lumOff val="-251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Methodology</a:t>
          </a:r>
        </a:p>
      </dsp:txBody>
      <dsp:txXfrm>
        <a:off x="35125" y="1682465"/>
        <a:ext cx="6474949" cy="649299"/>
      </dsp:txXfrm>
    </dsp:sp>
    <dsp:sp modelId="{7FDA3D47-A65A-A949-8DB8-D7C817F43C76}">
      <dsp:nvSpPr>
        <dsp:cNvPr id="0" name=""/>
        <dsp:cNvSpPr/>
      </dsp:nvSpPr>
      <dsp:spPr>
        <a:xfrm>
          <a:off x="0" y="2453291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-1866088"/>
                <a:satOff val="-9872"/>
                <a:lumOff val="-3764"/>
                <a:alphaOff val="0"/>
                <a:tint val="98000"/>
                <a:lumMod val="100000"/>
              </a:schemeClr>
            </a:gs>
            <a:gs pos="100000">
              <a:schemeClr val="accent2">
                <a:hueOff val="-1866088"/>
                <a:satOff val="-9872"/>
                <a:lumOff val="-376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Results</a:t>
          </a:r>
        </a:p>
      </dsp:txBody>
      <dsp:txXfrm>
        <a:off x="35125" y="2488416"/>
        <a:ext cx="6474949" cy="649299"/>
      </dsp:txXfrm>
    </dsp:sp>
    <dsp:sp modelId="{88844830-C6C2-C544-9AF2-0F5313959B1D}">
      <dsp:nvSpPr>
        <dsp:cNvPr id="0" name=""/>
        <dsp:cNvSpPr/>
      </dsp:nvSpPr>
      <dsp:spPr>
        <a:xfrm>
          <a:off x="0" y="3259241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-2488118"/>
                <a:satOff val="-13162"/>
                <a:lumOff val="-5019"/>
                <a:alphaOff val="0"/>
                <a:tint val="98000"/>
                <a:lumMod val="100000"/>
              </a:schemeClr>
            </a:gs>
            <a:gs pos="100000">
              <a:schemeClr val="accent2">
                <a:hueOff val="-2488118"/>
                <a:satOff val="-13162"/>
                <a:lumOff val="-501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Conclusion</a:t>
          </a:r>
        </a:p>
      </dsp:txBody>
      <dsp:txXfrm>
        <a:off x="35125" y="3294366"/>
        <a:ext cx="6474949" cy="649299"/>
      </dsp:txXfrm>
    </dsp:sp>
    <dsp:sp modelId="{517724E6-DEBE-084C-9BAD-CD24BF915994}">
      <dsp:nvSpPr>
        <dsp:cNvPr id="0" name=""/>
        <dsp:cNvSpPr/>
      </dsp:nvSpPr>
      <dsp:spPr>
        <a:xfrm>
          <a:off x="0" y="4065191"/>
          <a:ext cx="6545199" cy="719549"/>
        </a:xfrm>
        <a:prstGeom prst="roundRect">
          <a:avLst/>
        </a:prstGeom>
        <a:gradFill rotWithShape="0">
          <a:gsLst>
            <a:gs pos="0">
              <a:schemeClr val="accent2">
                <a:hueOff val="-3110147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7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Appendix</a:t>
          </a:r>
        </a:p>
      </dsp:txBody>
      <dsp:txXfrm>
        <a:off x="35125" y="4100316"/>
        <a:ext cx="6474949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57420-3803-6746-82A6-3EA59FEB91A1}">
      <dsp:nvSpPr>
        <dsp:cNvPr id="0" name=""/>
        <dsp:cNvSpPr/>
      </dsp:nvSpPr>
      <dsp:spPr>
        <a:xfrm>
          <a:off x="0" y="386760"/>
          <a:ext cx="60960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7490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Vandenberg Space Launch Complex 4 (VAFB SLC-4E)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Leased from US Space Force – First Falcon 9 launch in 2013</a:t>
          </a:r>
        </a:p>
      </dsp:txBody>
      <dsp:txXfrm>
        <a:off x="0" y="386760"/>
        <a:ext cx="6096000" cy="1304100"/>
      </dsp:txXfrm>
    </dsp:sp>
    <dsp:sp modelId="{0392C0B9-8FA9-2247-BA80-E17AF8AC742C}">
      <dsp:nvSpPr>
        <dsp:cNvPr id="0" name=""/>
        <dsp:cNvSpPr/>
      </dsp:nvSpPr>
      <dsp:spPr>
        <a:xfrm>
          <a:off x="304800" y="121080"/>
          <a:ext cx="42672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California landing zones</a:t>
          </a:r>
        </a:p>
      </dsp:txBody>
      <dsp:txXfrm>
        <a:off x="330739" y="147019"/>
        <a:ext cx="4215322" cy="479482"/>
      </dsp:txXfrm>
    </dsp:sp>
    <dsp:sp modelId="{55F87DB0-B190-E847-B5B1-4660480E10E0}">
      <dsp:nvSpPr>
        <dsp:cNvPr id="0" name=""/>
        <dsp:cNvSpPr/>
      </dsp:nvSpPr>
      <dsp:spPr>
        <a:xfrm>
          <a:off x="0" y="2053740"/>
          <a:ext cx="6096000" cy="2891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7490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Kennedy Space Center Launch Complex 39A (KSC LC-39A)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Leased from NASA in April 2014 - First Falcon launch in 2017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Cape Canaveral Space Launch Complex 40 (CCAFS SLC-40) and previously Launch Complex 40 (CCAFS LC-40)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Leased from US Air Force in April 2007 – Frist Falcon 9 launch in 2010</a:t>
          </a:r>
        </a:p>
      </dsp:txBody>
      <dsp:txXfrm>
        <a:off x="0" y="2053740"/>
        <a:ext cx="6096000" cy="2891699"/>
      </dsp:txXfrm>
    </dsp:sp>
    <dsp:sp modelId="{408497B7-5262-E44F-9AD7-CA5ECB444622}">
      <dsp:nvSpPr>
        <dsp:cNvPr id="0" name=""/>
        <dsp:cNvSpPr/>
      </dsp:nvSpPr>
      <dsp:spPr>
        <a:xfrm>
          <a:off x="304800" y="1788060"/>
          <a:ext cx="42672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Florida landing zones</a:t>
          </a:r>
        </a:p>
      </dsp:txBody>
      <dsp:txXfrm>
        <a:off x="330739" y="1813999"/>
        <a:ext cx="421532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6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4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6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29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7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1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83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6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7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7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6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1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DBF88E-140C-5C44-A520-45DD6311B49A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34A9CD-0AE6-0E44-9807-28B9ABFFF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80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5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paceX aces rare Falcon 9 land landing, first California launch in a year  and a half">
            <a:extLst>
              <a:ext uri="{FF2B5EF4-FFF2-40B4-BE49-F238E27FC236}">
                <a16:creationId xmlns:a16="http://schemas.microsoft.com/office/drawing/2014/main" id="{B1CDD25D-E905-D692-4C9C-7D648F3AB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4604"/>
          <a:stretch/>
        </p:blipFill>
        <p:spPr bwMode="auto">
          <a:xfrm>
            <a:off x="-315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7949F-B77A-F3E3-32F1-CA72196A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Space x </a:t>
            </a:r>
            <a:br>
              <a:rPr lang="en-US" dirty="0"/>
            </a:br>
            <a:r>
              <a:rPr lang="en-US" dirty="0"/>
              <a:t>Falcon 9 </a:t>
            </a:r>
            <a:br>
              <a:rPr lang="en-US" dirty="0"/>
            </a:br>
            <a:r>
              <a:rPr lang="en-US" dirty="0"/>
              <a:t>stage 1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3DE49-F3AE-7282-C347-0356C0F24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Jared</a:t>
            </a:r>
          </a:p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30542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B77C-C44C-EDC0-CF78-35D77580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7C60-CFB7-2923-50F3-5232BAC3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50" y="643464"/>
            <a:ext cx="6838883" cy="5230508"/>
          </a:xfrm>
        </p:spPr>
        <p:txBody>
          <a:bodyPr>
            <a:normAutofit/>
          </a:bodyPr>
          <a:lstStyle/>
          <a:p>
            <a:r>
              <a:rPr lang="en-US" dirty="0"/>
              <a:t>Examine structure of dataset by checking first few rows, data types, and summary statistics</a:t>
            </a:r>
          </a:p>
          <a:p>
            <a:r>
              <a:rPr lang="en-US" dirty="0"/>
              <a:t>Clean up the data by dealing with missing values, correct data types, and handling outliers</a:t>
            </a:r>
          </a:p>
          <a:p>
            <a:r>
              <a:rPr lang="en-US" dirty="0"/>
              <a:t>Transform the data with feature engineering and encoding categorical variables</a:t>
            </a:r>
          </a:p>
        </p:txBody>
      </p:sp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4A872E82-C33B-2317-6A57-AAE2A38C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52" y="4883066"/>
            <a:ext cx="6838882" cy="9909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9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99D4-BEBE-BD4A-9647-13FCA7DF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4C53A-9773-0B8C-DC86-8B3410166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6" y="2424701"/>
            <a:ext cx="5789814" cy="3635278"/>
          </a:xfrm>
        </p:spPr>
        <p:txBody>
          <a:bodyPr/>
          <a:lstStyle/>
          <a:p>
            <a:r>
              <a:rPr lang="en-US" dirty="0"/>
              <a:t>Flight Number vs Launch Site</a:t>
            </a:r>
          </a:p>
          <a:p>
            <a:pPr lvl="1"/>
            <a:r>
              <a:rPr lang="en-US" dirty="0"/>
              <a:t>Over time, what launch sites were used</a:t>
            </a:r>
          </a:p>
          <a:p>
            <a:r>
              <a:rPr lang="en-US" dirty="0"/>
              <a:t>Payload vs Launch Site</a:t>
            </a:r>
          </a:p>
          <a:p>
            <a:pPr lvl="1"/>
            <a:r>
              <a:rPr lang="en-US" dirty="0"/>
              <a:t>Relationship between payload mass and launch site used</a:t>
            </a:r>
          </a:p>
          <a:p>
            <a:r>
              <a:rPr lang="en-US" dirty="0"/>
              <a:t>Success Rate vs Orbit Type</a:t>
            </a:r>
          </a:p>
          <a:p>
            <a:pPr lvl="1"/>
            <a:r>
              <a:rPr lang="en-US" dirty="0"/>
              <a:t>How orbit type can impact success rate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716DAA-B01D-421A-A181-9165B63379FF}"/>
              </a:ext>
            </a:extLst>
          </p:cNvPr>
          <p:cNvSpPr txBox="1">
            <a:spLocks/>
          </p:cNvSpPr>
          <p:nvPr/>
        </p:nvSpPr>
        <p:spPr>
          <a:xfrm>
            <a:off x="6307975" y="2416388"/>
            <a:ext cx="5789814" cy="3635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Flight Number vs Orbit Type</a:t>
            </a:r>
          </a:p>
          <a:p>
            <a:pPr lvl="1"/>
            <a:r>
              <a:rPr lang="en-US" dirty="0"/>
              <a:t>Over time, what orbits are we launching too</a:t>
            </a:r>
          </a:p>
          <a:p>
            <a:r>
              <a:rPr lang="en-US" dirty="0"/>
              <a:t>Payload vs Orbit Type</a:t>
            </a:r>
          </a:p>
          <a:p>
            <a:pPr lvl="1"/>
            <a:r>
              <a:rPr lang="en-US" dirty="0"/>
              <a:t>Is there a relationship between payload mass and orbit</a:t>
            </a:r>
          </a:p>
          <a:p>
            <a:r>
              <a:rPr lang="en-US" dirty="0"/>
              <a:t>Launch Success Yearly Trend</a:t>
            </a:r>
          </a:p>
          <a:p>
            <a:pPr lvl="1"/>
            <a:r>
              <a:rPr lang="en-US" dirty="0"/>
              <a:t>How has the rate of success changed over time</a:t>
            </a:r>
          </a:p>
        </p:txBody>
      </p:sp>
    </p:spTree>
    <p:extLst>
      <p:ext uri="{BB962C8B-B14F-4D97-AF65-F5344CB8AC3E}">
        <p14:creationId xmlns:p14="http://schemas.microsoft.com/office/powerpoint/2010/main" val="52038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3D54-4445-121C-A042-CE85ECA8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062" y="-388883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2191C-935C-564D-9F90-37691FED7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Launch site names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Total payload mass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Ave payload mass for specified boosters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Date of first successful ground landing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Information about launches with successful drone landings within specified payload mass range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Count of successful vs failure mission outcome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Which launches carried maximum load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Launch records for a specified year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Rank the count and type of outcomes within a date range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7" name="Graphic 6" descr="Rocket">
            <a:extLst>
              <a:ext uri="{FF2B5EF4-FFF2-40B4-BE49-F238E27FC236}">
                <a16:creationId xmlns:a16="http://schemas.microsoft.com/office/drawing/2014/main" id="{7A6F9354-26CB-1D0E-6F50-6148BD4A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AF4C1-A46A-A96E-F478-390670D55463}"/>
              </a:ext>
            </a:extLst>
          </p:cNvPr>
          <p:cNvSpPr txBox="1"/>
          <p:nvPr/>
        </p:nvSpPr>
        <p:spPr>
          <a:xfrm>
            <a:off x="6159062" y="1605256"/>
            <a:ext cx="339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to provide insights such as: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1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AF70-714B-2CF4-B17D-93C4F459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Build an Interactive Map with Folium</a:t>
            </a:r>
          </a:p>
        </p:txBody>
      </p:sp>
      <p:pic>
        <p:nvPicPr>
          <p:cNvPr id="9" name="Graphic 8" descr="Map with pin">
            <a:extLst>
              <a:ext uri="{FF2B5EF4-FFF2-40B4-BE49-F238E27FC236}">
                <a16:creationId xmlns:a16="http://schemas.microsoft.com/office/drawing/2014/main" id="{AB40618A-4B7A-DF82-F77F-7E0E08022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F376-13A3-1ABF-CD5C-43697893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Create global markers of each launch site to see proximity to equator, coasts and other important features</a:t>
            </a:r>
          </a:p>
          <a:p>
            <a:r>
              <a:rPr lang="en-US" dirty="0"/>
              <a:t>Cluster launches into sites to create better interactivity </a:t>
            </a:r>
          </a:p>
          <a:p>
            <a:r>
              <a:rPr lang="en-US" dirty="0"/>
              <a:t>Color code site specific mission outcomes to visually identify trends</a:t>
            </a:r>
          </a:p>
        </p:txBody>
      </p:sp>
    </p:spTree>
    <p:extLst>
      <p:ext uri="{BB962C8B-B14F-4D97-AF65-F5344CB8AC3E}">
        <p14:creationId xmlns:p14="http://schemas.microsoft.com/office/powerpoint/2010/main" val="418412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A824A-79D3-BC7D-3ABA-AAA6121D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502D9-597D-6138-5D17-09753002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Dropdown box to select sites</a:t>
            </a:r>
          </a:p>
          <a:p>
            <a:r>
              <a:rPr lang="en-US" dirty="0"/>
              <a:t>Pie chart to represent success rate of selected sites</a:t>
            </a:r>
          </a:p>
          <a:p>
            <a:r>
              <a:rPr lang="en-US" dirty="0"/>
              <a:t>Slider to select payload mass range</a:t>
            </a:r>
          </a:p>
          <a:p>
            <a:r>
              <a:rPr lang="en-US" dirty="0"/>
              <a:t>Scatter plot with slider as input on x-axis</a:t>
            </a:r>
          </a:p>
        </p:txBody>
      </p:sp>
    </p:spTree>
    <p:extLst>
      <p:ext uri="{BB962C8B-B14F-4D97-AF65-F5344CB8AC3E}">
        <p14:creationId xmlns:p14="http://schemas.microsoft.com/office/powerpoint/2010/main" val="358707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54CC-928F-08C7-7340-FD657F27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4807"/>
            <a:ext cx="10131425" cy="1456267"/>
          </a:xfrm>
        </p:spPr>
        <p:txBody>
          <a:bodyPr/>
          <a:lstStyle/>
          <a:p>
            <a:r>
              <a:rPr lang="en-US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07398-305D-7D0D-5F34-F8DD23DC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04433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First step was to import the data and create target variables for the models</a:t>
            </a:r>
          </a:p>
          <a:p>
            <a:r>
              <a:rPr lang="en-US" dirty="0"/>
              <a:t>To keep our inputs consistent with each other, I normalized the data</a:t>
            </a:r>
          </a:p>
          <a:p>
            <a:r>
              <a:rPr lang="en-US" dirty="0"/>
              <a:t>I separated the data into training and testing data</a:t>
            </a:r>
          </a:p>
          <a:p>
            <a:r>
              <a:rPr lang="en-US" dirty="0"/>
              <a:t>Then I created an object for each of the models</a:t>
            </a:r>
          </a:p>
          <a:p>
            <a:r>
              <a:rPr lang="en-US" dirty="0"/>
              <a:t>After the object was created, I defined the parameters and performed cross validation to find the optimal parameters for the model</a:t>
            </a:r>
          </a:p>
          <a:p>
            <a:r>
              <a:rPr lang="en-US" dirty="0"/>
              <a:t>Finally, I found various performance metrics and built confusion matrix’s to properly compare the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53496-425D-3451-D91F-54835D6D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9" y="5472034"/>
            <a:ext cx="11638302" cy="8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2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F9F6-B742-D3BE-CF01-C8B80205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B165-7C17-AD4B-4545-F37D8CCA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flights carried payload between 500 and 7000 kg</a:t>
            </a:r>
          </a:p>
          <a:p>
            <a:r>
              <a:rPr lang="en-US" dirty="0"/>
              <a:t>Dramatic increase in success rate from year 2010 to 2020</a:t>
            </a:r>
          </a:p>
          <a:p>
            <a:r>
              <a:rPr lang="en-US" dirty="0"/>
              <a:t>The logistic, Decision Tree, and K Nearest Neighbor Classification Models performed the best</a:t>
            </a:r>
          </a:p>
        </p:txBody>
      </p:sp>
    </p:spTree>
    <p:extLst>
      <p:ext uri="{BB962C8B-B14F-4D97-AF65-F5344CB8AC3E}">
        <p14:creationId xmlns:p14="http://schemas.microsoft.com/office/powerpoint/2010/main" val="118272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2A776-E5BB-CD47-FCCC-03CF37C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drawn from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1A598-70A0-39E7-51DE-80A4916EE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5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0CC5-B09C-16C3-58D1-B9F70603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8" y="-628383"/>
            <a:ext cx="3448898" cy="3845408"/>
          </a:xfrm>
        </p:spPr>
        <p:txBody>
          <a:bodyPr>
            <a:normAutofit/>
          </a:bodyPr>
          <a:lstStyle/>
          <a:p>
            <a:r>
              <a:rPr lang="en-US" dirty="0"/>
              <a:t>Flight Number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2A1A-007C-6A91-A0E9-1F2D3257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51" y="643464"/>
            <a:ext cx="6213274" cy="2199489"/>
          </a:xfrm>
        </p:spPr>
        <p:txBody>
          <a:bodyPr>
            <a:normAutofit/>
          </a:bodyPr>
          <a:lstStyle/>
          <a:p>
            <a:r>
              <a:rPr lang="en-US" dirty="0"/>
              <a:t>As flight number goes up, we have a higher rate of success</a:t>
            </a:r>
          </a:p>
          <a:p>
            <a:r>
              <a:rPr lang="en-US" dirty="0"/>
              <a:t>Vandenberg has the smallest number of launches</a:t>
            </a:r>
          </a:p>
          <a:p>
            <a:r>
              <a:rPr lang="en-US" dirty="0"/>
              <a:t>Most launches took place at Cape Canaveral and Kennedy</a:t>
            </a:r>
          </a:p>
        </p:txBody>
      </p:sp>
      <p:pic>
        <p:nvPicPr>
          <p:cNvPr id="5" name="Picture 4" descr="A graph with many dots&#10;&#10;Description automatically generated with medium confidence">
            <a:extLst>
              <a:ext uri="{FF2B5EF4-FFF2-40B4-BE49-F238E27FC236}">
                <a16:creationId xmlns:a16="http://schemas.microsoft.com/office/drawing/2014/main" id="{C2129749-A01C-7FA0-3138-8281D0B3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0" y="3845823"/>
            <a:ext cx="11279434" cy="21994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89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AE74-45DC-47CA-21E1-6A572D06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32" y="92637"/>
            <a:ext cx="8896770" cy="2132852"/>
          </a:xfrm>
        </p:spPr>
        <p:txBody>
          <a:bodyPr>
            <a:normAutofit/>
          </a:bodyPr>
          <a:lstStyle/>
          <a:p>
            <a:r>
              <a:rPr lang="en-US" dirty="0"/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5009E-4540-489B-2402-A2C099FF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881149"/>
            <a:ext cx="9331803" cy="3483033"/>
          </a:xfrm>
        </p:spPr>
        <p:txBody>
          <a:bodyPr>
            <a:normAutofit/>
          </a:bodyPr>
          <a:lstStyle/>
          <a:p>
            <a:r>
              <a:rPr lang="en-US" dirty="0"/>
              <a:t>We see a very high success rate when payload is high</a:t>
            </a:r>
          </a:p>
          <a:p>
            <a:r>
              <a:rPr lang="en-US" dirty="0"/>
              <a:t>Majority of launches are in the 500 – 6000 range of payload</a:t>
            </a:r>
          </a:p>
        </p:txBody>
      </p:sp>
      <p:pic>
        <p:nvPicPr>
          <p:cNvPr id="5" name="Picture 4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83A98877-BB0E-69E0-59AA-C5F60C2E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3" y="4028219"/>
            <a:ext cx="10937709" cy="21328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93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257EE5-E888-93C9-6DA4-4915E175D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415912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514506-B82B-480D-7345-EDF8BFEF2986}"/>
              </a:ext>
            </a:extLst>
          </p:cNvPr>
          <p:cNvSpPr txBox="1"/>
          <p:nvPr/>
        </p:nvSpPr>
        <p:spPr>
          <a:xfrm>
            <a:off x="341313" y="2588516"/>
            <a:ext cx="4125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1297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1EF2-45C9-05F4-CF47-B0FC9F17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/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7052-06EB-7211-EA66-03FE7EB9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 dirty="0"/>
              <a:t>Lowest success rate at Geostationary transfer orbit (GTO)</a:t>
            </a:r>
          </a:p>
          <a:p>
            <a:r>
              <a:rPr lang="en-US" sz="1600" dirty="0"/>
              <a:t>Lagrange point (ES-L1), Geosynchronous orbit (GEO), Highly elliptical orbit (HEO), and Sun-synchronous orbit (SSO) have a perfect success rate</a:t>
            </a:r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C7BB014B-621B-D241-D54A-C049F6A9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962554"/>
            <a:ext cx="5978527" cy="45550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092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F5-C125-6532-C6D4-656F9AAC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Flight Number vs. Orbit Type</a:t>
            </a:r>
          </a:p>
        </p:txBody>
      </p:sp>
      <p:pic>
        <p:nvPicPr>
          <p:cNvPr id="5" name="Picture 4" descr="A graph showing flight number&#10;&#10;Description automatically generated">
            <a:extLst>
              <a:ext uri="{FF2B5EF4-FFF2-40B4-BE49-F238E27FC236}">
                <a16:creationId xmlns:a16="http://schemas.microsoft.com/office/drawing/2014/main" id="{435844D3-E344-6A7F-B764-F61DD5E1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4149014"/>
            <a:ext cx="11567846" cy="22846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3F6DD-2853-CF84-758B-85C0495CF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77" y="1961805"/>
            <a:ext cx="11260491" cy="1467196"/>
          </a:xfrm>
        </p:spPr>
        <p:txBody>
          <a:bodyPr>
            <a:normAutofit/>
          </a:bodyPr>
          <a:lstStyle/>
          <a:p>
            <a:r>
              <a:rPr lang="en-US" dirty="0"/>
              <a:t>Earliest flights did not include orbits ES-L1, SSO, HEO, MEO, VLEO, SO, GEO</a:t>
            </a:r>
          </a:p>
          <a:p>
            <a:r>
              <a:rPr lang="en-US" dirty="0"/>
              <a:t>We can also see that some orbits have good success rates due to low volume </a:t>
            </a:r>
          </a:p>
          <a:p>
            <a:r>
              <a:rPr lang="en-US" dirty="0"/>
              <a:t>Many Very low earth orbits (VLEO) have taken place recently with increasing success rate</a:t>
            </a:r>
          </a:p>
        </p:txBody>
      </p:sp>
    </p:spTree>
    <p:extLst>
      <p:ext uri="{BB962C8B-B14F-4D97-AF65-F5344CB8AC3E}">
        <p14:creationId xmlns:p14="http://schemas.microsoft.com/office/powerpoint/2010/main" val="89383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618AD-DC71-11AB-C3DA-5E583FB3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86471" y="2795732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Payload vs. Orbit Type</a:t>
            </a:r>
          </a:p>
        </p:txBody>
      </p:sp>
      <p:pic>
        <p:nvPicPr>
          <p:cNvPr id="5" name="Picture 4" descr="A white background with many dots&#10;&#10;Description automatically generated with medium confidence">
            <a:extLst>
              <a:ext uri="{FF2B5EF4-FFF2-40B4-BE49-F238E27FC236}">
                <a16:creationId xmlns:a16="http://schemas.microsoft.com/office/drawing/2014/main" id="{1E119CB0-D0B4-F2CA-A106-9C2ABDC19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3" y="426489"/>
            <a:ext cx="11850678" cy="234050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DE8E0-6F59-BEBF-56D1-B64E333F8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7" y="3931920"/>
            <a:ext cx="10401590" cy="1859280"/>
          </a:xfrm>
        </p:spPr>
        <p:txBody>
          <a:bodyPr/>
          <a:lstStyle/>
          <a:p>
            <a:r>
              <a:rPr lang="en-US" dirty="0"/>
              <a:t>We can see launches with the same orbit tend to fall into similar payload ranges</a:t>
            </a:r>
          </a:p>
          <a:p>
            <a:r>
              <a:rPr lang="en-US" dirty="0"/>
              <a:t>There are many outliers however</a:t>
            </a:r>
          </a:p>
        </p:txBody>
      </p:sp>
    </p:spTree>
    <p:extLst>
      <p:ext uri="{BB962C8B-B14F-4D97-AF65-F5344CB8AC3E}">
        <p14:creationId xmlns:p14="http://schemas.microsoft.com/office/powerpoint/2010/main" val="203465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9AEE-4B5B-D242-2894-34082FEB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C684-BA45-A191-7140-A2E3DDDA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Over the course of 10 years, we see a dramatic increase in the success rate</a:t>
            </a:r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9F18D9D2-5C5A-26C6-1A8D-71F3E8BD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037819"/>
            <a:ext cx="5447070" cy="44529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593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59AB-0C0F-457C-0A86-179736AE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All Launch Site Names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D7D0A0-04A1-3B25-F9D6-BA93400D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96986"/>
            <a:ext cx="6897878" cy="46733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8C13CA-E984-CD71-7228-0B5460083678}"/>
              </a:ext>
            </a:extLst>
          </p:cNvPr>
          <p:cNvSpPr txBox="1"/>
          <p:nvPr/>
        </p:nvSpPr>
        <p:spPr>
          <a:xfrm>
            <a:off x="7865806" y="2251587"/>
            <a:ext cx="396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there are four unique launch sites in the entire dataset of Falcon 9 launches</a:t>
            </a:r>
          </a:p>
        </p:txBody>
      </p:sp>
    </p:spTree>
    <p:extLst>
      <p:ext uri="{BB962C8B-B14F-4D97-AF65-F5344CB8AC3E}">
        <p14:creationId xmlns:p14="http://schemas.microsoft.com/office/powerpoint/2010/main" val="2055890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D761-B8CF-142D-06DA-FCB0B980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 Names Begin with ‘CCA’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5311-07EC-C7B2-C499-DB5844CB6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28376"/>
            <a:ext cx="10131425" cy="3649133"/>
          </a:xfrm>
        </p:spPr>
        <p:txBody>
          <a:bodyPr/>
          <a:lstStyle/>
          <a:p>
            <a:r>
              <a:rPr lang="en-US" dirty="0"/>
              <a:t>First five Launches at Cape Canaveral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E2FAF9-BA0F-61DD-8B3F-87272F3F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16" y="3550217"/>
            <a:ext cx="9296401" cy="30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4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A35D-D763-428C-6A0A-64F21302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Payload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BA07-5E62-1AA4-57FB-2EE816BA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835151"/>
            <a:ext cx="4212020" cy="3956050"/>
          </a:xfrm>
        </p:spPr>
        <p:txBody>
          <a:bodyPr/>
          <a:lstStyle/>
          <a:p>
            <a:r>
              <a:rPr lang="en-US" dirty="0"/>
              <a:t>Here we can see the total payload mass of every rocket launched with NASA as its customer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C6F88C-4137-EECE-1099-02C4B08E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36" y="1835150"/>
            <a:ext cx="6515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46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61AF-E37E-DAE9-648B-30FD52F9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Payload Mass by F9 v1.1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4C7D-A602-9B8E-6127-DC3123DD4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17" y="1945178"/>
            <a:ext cx="5272637" cy="3846022"/>
          </a:xfrm>
        </p:spPr>
        <p:txBody>
          <a:bodyPr/>
          <a:lstStyle/>
          <a:p>
            <a:r>
              <a:rPr lang="en-US" dirty="0"/>
              <a:t>The average payload mass by F9 v1.1 boosters ranges from 500 kg to 4707 kg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EA2679-4D1A-565A-F3BB-ACCB2C6F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45178"/>
            <a:ext cx="4554202" cy="44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6C2-AA46-1FAB-D9FD-9FE9D264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34" y="609600"/>
            <a:ext cx="10131425" cy="1456267"/>
          </a:xfrm>
        </p:spPr>
        <p:txBody>
          <a:bodyPr/>
          <a:lstStyle/>
          <a:p>
            <a:r>
              <a:rPr lang="en-US" dirty="0"/>
              <a:t>First Successful Ground Landing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9537-9AD1-E7DC-5470-E15DDBD8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34" y="1793688"/>
            <a:ext cx="10050492" cy="1716424"/>
          </a:xfrm>
        </p:spPr>
        <p:txBody>
          <a:bodyPr/>
          <a:lstStyle/>
          <a:p>
            <a:r>
              <a:rPr lang="en-US" dirty="0"/>
              <a:t>Here we can see the first successful retrieval of the first stage happened in December of 2015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B863E7-53F3-6AA0-F50E-49CBE78E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68" y="3510112"/>
            <a:ext cx="7582824" cy="33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4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B902-7055-257B-CAD4-0F2081F0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Successful Drone Ship Landing with Payload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86657-7FCF-90A9-5732-E2A81CA5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4825537" cy="2975134"/>
          </a:xfrm>
        </p:spPr>
        <p:txBody>
          <a:bodyPr/>
          <a:lstStyle/>
          <a:p>
            <a:r>
              <a:rPr lang="en-US" dirty="0"/>
              <a:t>Within the dataset there are four instances of successful landings on a drone ship when payload is between 4000 kg and 6000 kg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E5E190-8360-EC18-C2B5-FD481469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1433"/>
            <a:ext cx="5986549" cy="29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7DFA-2E01-7A6C-CB82-FA99420F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79902" cy="1660849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38B7A-1A23-6278-EB37-824724EE0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1094"/>
            <a:ext cx="12192000" cy="603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Project Overview:</a:t>
            </a:r>
          </a:p>
          <a:p>
            <a:r>
              <a:rPr lang="en-US" sz="2400" dirty="0"/>
              <a:t>Using historical launch data, my goal is to predict the outcome of Falcon 9 launches. Predicting the success of the first stage can potentially save up to $60 million USD</a:t>
            </a:r>
          </a:p>
          <a:p>
            <a:pPr marL="0" indent="0">
              <a:buNone/>
            </a:pPr>
            <a:r>
              <a:rPr lang="en-US" sz="2400" dirty="0"/>
              <a:t>2. Methodology:</a:t>
            </a:r>
          </a:p>
          <a:p>
            <a:r>
              <a:rPr lang="en-US" sz="2400" dirty="0"/>
              <a:t>Data acquisition through API and web scraping, followed by preparation in Python. Exploratory Analysis involved SQL, visualizations, and interactives applications. I employed Logistic Regression, Support Vector Machines, Decision Trees, and K Nearest Neighbors as classification models, evaluating their performance with confusion matrix charts and other metrics.</a:t>
            </a:r>
          </a:p>
          <a:p>
            <a:pPr marL="0" indent="0">
              <a:buNone/>
            </a:pPr>
            <a:r>
              <a:rPr lang="en-US" sz="2400" dirty="0"/>
              <a:t>3. Results:</a:t>
            </a:r>
          </a:p>
          <a:p>
            <a:r>
              <a:rPr lang="en-US" sz="2400" dirty="0"/>
              <a:t>My classification models accurately predict the outcome with a &lt;ACCURACY&gt; percent accuracy. Notably, the best models correctly identified each failure, with a couple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9136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A7CC-D850-E0B9-5E1B-CB6B0C51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Successful and Failure Mission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8BC4-3B7F-A3BB-9E4F-457111AB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22" y="4322618"/>
            <a:ext cx="8192885" cy="1551709"/>
          </a:xfrm>
        </p:spPr>
        <p:txBody>
          <a:bodyPr/>
          <a:lstStyle/>
          <a:p>
            <a:r>
              <a:rPr lang="en-US" dirty="0"/>
              <a:t>Here we can see the ratio of successful missions to failed missions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1F807CC-7A05-E76D-5FEC-5115FF9D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" y="2065867"/>
            <a:ext cx="7772400" cy="19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DE71-8A7E-B060-5E81-C09BA224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345" y="0"/>
            <a:ext cx="10131425" cy="1456267"/>
          </a:xfrm>
        </p:spPr>
        <p:txBody>
          <a:bodyPr/>
          <a:lstStyle/>
          <a:p>
            <a:r>
              <a:rPr lang="en-US" dirty="0"/>
              <a:t>Boosters Carried Maximum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782A-0526-55A3-0383-3D532818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37361"/>
            <a:ext cx="2506286" cy="4053840"/>
          </a:xfrm>
        </p:spPr>
        <p:txBody>
          <a:bodyPr/>
          <a:lstStyle/>
          <a:p>
            <a:r>
              <a:rPr lang="en-US" dirty="0"/>
              <a:t>We can see the max payload in kg to be 15600, with 12 boosters carrying that amount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3721CC-DDE7-39E3-7F6D-0C9C3340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05" y="1246307"/>
            <a:ext cx="7772400" cy="56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8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EB9A-60EA-70F6-ADF0-D0AD478F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Launch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3D9A-3A0D-C8A3-E28C-F2D82980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589" y="4495800"/>
            <a:ext cx="8456411" cy="2362200"/>
          </a:xfrm>
        </p:spPr>
        <p:txBody>
          <a:bodyPr/>
          <a:lstStyle/>
          <a:p>
            <a:r>
              <a:rPr lang="en-US" dirty="0"/>
              <a:t>Here we have one launch in January and one in April of 2015, both failed to land on a drone ship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ABADCE-FAB6-991B-3821-B86458EE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" y="1677321"/>
            <a:ext cx="7772400" cy="21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4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B26B-D227-DDDC-42EE-63D946E6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Landing Outcomes Between 2010-06-04 and 2017-03-20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A613-0D0C-E983-BDF1-879503F98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62205"/>
            <a:ext cx="5181197" cy="1748289"/>
          </a:xfrm>
        </p:spPr>
        <p:txBody>
          <a:bodyPr/>
          <a:lstStyle/>
          <a:p>
            <a:r>
              <a:rPr lang="en-US" dirty="0"/>
              <a:t>Here is the rank of landing outcomes by type</a:t>
            </a:r>
          </a:p>
          <a:p>
            <a:r>
              <a:rPr lang="en-US" dirty="0"/>
              <a:t>The most common outcome is no attempt</a:t>
            </a:r>
          </a:p>
          <a:p>
            <a:r>
              <a:rPr lang="en-US" dirty="0"/>
              <a:t>An equal amount of successful and failed drone ship landings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075425-7A6A-D222-F4A5-00A25DBF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205"/>
            <a:ext cx="5860261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9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E990-5E69-5DBB-FCBF-24806884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Sites Proximities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2C50-2431-74BD-EB51-2C3244DD1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4BB9-4B36-709F-48AD-844D519F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-1"/>
            <a:ext cx="11267179" cy="2065867"/>
          </a:xfrm>
        </p:spPr>
        <p:txBody>
          <a:bodyPr/>
          <a:lstStyle/>
          <a:p>
            <a:r>
              <a:rPr lang="en-US" dirty="0"/>
              <a:t>Launch Site Locations</a:t>
            </a:r>
          </a:p>
        </p:txBody>
      </p:sp>
      <p:graphicFrame>
        <p:nvGraphicFramePr>
          <p:cNvPr id="1032" name="Content Placeholder 2">
            <a:extLst>
              <a:ext uri="{FF2B5EF4-FFF2-40B4-BE49-F238E27FC236}">
                <a16:creationId xmlns:a16="http://schemas.microsoft.com/office/drawing/2014/main" id="{5D228D65-BF09-C271-C045-48583AEDD3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" y="1791478"/>
          <a:ext cx="6096000" cy="5066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BA64535-CFDA-2CF9-664F-F6F69DC28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142844"/>
            <a:ext cx="6053516" cy="3429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8C4B1D-3412-4C0C-113B-36E61A75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752" y="2955532"/>
            <a:ext cx="984805" cy="65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nnedy Space Center Launch Complex 39 - Wikipedia">
            <a:extLst>
              <a:ext uri="{FF2B5EF4-FFF2-40B4-BE49-F238E27FC236}">
                <a16:creationId xmlns:a16="http://schemas.microsoft.com/office/drawing/2014/main" id="{26995324-8E0D-3B40-63AD-125B598B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797" y="3295571"/>
            <a:ext cx="1116359" cy="67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E720ED-C793-7159-8944-56D9989E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99" y="2715288"/>
            <a:ext cx="1048581" cy="131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45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E0F5-C05E-E7A3-D4AF-1BDEAA39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083" y="609600"/>
            <a:ext cx="397114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Launch Outcomes at each site</a:t>
            </a:r>
          </a:p>
        </p:txBody>
      </p:sp>
      <p:pic>
        <p:nvPicPr>
          <p:cNvPr id="6" name="Content Placeholder 5" descr="A map with a location pin&#10;&#10;Description automatically generated">
            <a:extLst>
              <a:ext uri="{FF2B5EF4-FFF2-40B4-BE49-F238E27FC236}">
                <a16:creationId xmlns:a16="http://schemas.microsoft.com/office/drawing/2014/main" id="{6BFA39AC-9452-0132-B0BD-4AB33C976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19" r="22877" b="2"/>
          <a:stretch/>
        </p:blipFill>
        <p:spPr>
          <a:xfrm>
            <a:off x="-3665" y="10"/>
            <a:ext cx="3056158" cy="2623343"/>
          </a:xfrm>
          <a:prstGeom prst="rect">
            <a:avLst/>
          </a:prstGeom>
        </p:spPr>
      </p:pic>
      <p:pic>
        <p:nvPicPr>
          <p:cNvPr id="19" name="Picture 18" descr="A map with a spiral of points&#10;&#10;Description automatically generated with medium confidence">
            <a:extLst>
              <a:ext uri="{FF2B5EF4-FFF2-40B4-BE49-F238E27FC236}">
                <a16:creationId xmlns:a16="http://schemas.microsoft.com/office/drawing/2014/main" id="{2B166ABA-C756-C3C8-873C-B163E80BA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18" b="4"/>
          <a:stretch/>
        </p:blipFill>
        <p:spPr>
          <a:xfrm>
            <a:off x="3052494" y="975"/>
            <a:ext cx="3056852" cy="2623353"/>
          </a:xfrm>
          <a:prstGeom prst="rect">
            <a:avLst/>
          </a:prstGeom>
        </p:spPr>
      </p:pic>
      <p:pic>
        <p:nvPicPr>
          <p:cNvPr id="12" name="Picture 11" descr="A map with a location pin&#10;&#10;Description automatically generated">
            <a:extLst>
              <a:ext uri="{FF2B5EF4-FFF2-40B4-BE49-F238E27FC236}">
                <a16:creationId xmlns:a16="http://schemas.microsoft.com/office/drawing/2014/main" id="{6A476EE9-2A61-E00B-54F3-AB528818D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06" r="-1" b="-1"/>
          <a:stretch/>
        </p:blipFill>
        <p:spPr>
          <a:xfrm>
            <a:off x="-1590" y="2624328"/>
            <a:ext cx="6094411" cy="42336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46A44C-DD84-42A8-8633-CAD83CEDD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2821" y="0"/>
            <a:ext cx="68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B1F4F4-74A7-4FA4-AAB9-D8907E7AC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590" y="2624328"/>
            <a:ext cx="6094411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03AC02-D206-4063-981D-20B6789C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737" y="0"/>
            <a:ext cx="13756" cy="2624328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CFD016-72E9-A314-E5B8-2DD3926A5EBA}"/>
              </a:ext>
            </a:extLst>
          </p:cNvPr>
          <p:cNvSpPr txBox="1"/>
          <p:nvPr/>
        </p:nvSpPr>
        <p:spPr>
          <a:xfrm>
            <a:off x="6846083" y="2142067"/>
            <a:ext cx="397114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Kennedy Success Rate: 77%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Vandenberg Success Rate: 40%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Cape Canaveral Success Rate: </a:t>
            </a:r>
            <a:endParaRPr lang="en-US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LC-40 (Bottom): 27% </a:t>
            </a:r>
            <a:endParaRPr lang="en-US"/>
          </a:p>
          <a:p>
            <a:pPr marL="742950" lvl="1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SLC-40 (Above): 43%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AF20-C226-6A4F-F531-FC2DA8BA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Closest Coast to cape Canaveral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7963-E733-ACD2-8F6C-E82DA37D4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The coastline is only .87 KM away from the Space Launch Complex at Cape Canaveral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Launch Complex (LC-40) is a bit further but still relatively close to a coast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586A22B-CE18-DCE5-C617-E548EF34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32553"/>
            <a:ext cx="6095593" cy="32306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708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8526-B54C-29F0-07A2-157EAA9B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6B29F-9FB3-E362-95EC-1171E5B45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15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35CC-8F81-01DD-03F1-19E2780C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Launch Success for all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E5AB-D436-71E8-3C5A-09FEA77E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400"/>
              </a:spcBef>
            </a:pPr>
            <a:endParaRPr lang="en-US" sz="1700" dirty="0">
              <a:latin typeface="Abadi"/>
            </a:endParaRPr>
          </a:p>
          <a:p>
            <a:pPr>
              <a:lnSpc>
                <a:spcPct val="90000"/>
              </a:lnSpc>
            </a:pPr>
            <a:r>
              <a:rPr lang="en-US" sz="1700" dirty="0"/>
              <a:t>Kennedy Space Center has the highest number of successful launches compared to the other four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KSC is accounting for 41.7% of the total successful launches</a:t>
            </a:r>
          </a:p>
        </p:txBody>
      </p:sp>
      <p:pic>
        <p:nvPicPr>
          <p:cNvPr id="7" name="Picture 6" descr="A colorful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F974137-39D1-F818-4C5B-36A3592E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2517360"/>
            <a:ext cx="6095593" cy="16610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63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824-3401-2D1C-ECBB-40FF0B92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8E6E-C992-2E98-0170-0CCB8306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SpaceX was founded in 2002 by Elon Musk</a:t>
            </a:r>
          </a:p>
          <a:p>
            <a:r>
              <a:rPr lang="en-US" dirty="0"/>
              <a:t>The Falcon 9 is a medium lift launch vehicle, capable of delivering 50,265 </a:t>
            </a:r>
            <a:r>
              <a:rPr lang="en-US" dirty="0" err="1"/>
              <a:t>lbs</a:t>
            </a:r>
            <a:r>
              <a:rPr lang="en-US" dirty="0"/>
              <a:t> to orbit</a:t>
            </a:r>
          </a:p>
          <a:p>
            <a:pPr lvl="1"/>
            <a:r>
              <a:rPr lang="en-US" dirty="0"/>
              <a:t>began development in 2005. First launch in 2010</a:t>
            </a:r>
          </a:p>
          <a:p>
            <a:pPr lvl="1"/>
            <a:r>
              <a:rPr lang="en-US" dirty="0"/>
              <a:t>First successful landing in 2015</a:t>
            </a:r>
          </a:p>
          <a:p>
            <a:endParaRPr lang="en-US" dirty="0"/>
          </a:p>
          <a:p>
            <a:r>
              <a:rPr lang="en-US" dirty="0"/>
              <a:t>We would like to see if there are any patterns in the features involved in the falcon 9 and the likelihood of a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363303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5FF8-4002-6260-CDA1-4896552E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en-US" dirty="0"/>
              <a:t>Kenney Space Center Success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DF8E-EBC4-791F-8FD4-0CA1F434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0" y="4037706"/>
            <a:ext cx="10272759" cy="2531998"/>
          </a:xfrm>
        </p:spPr>
        <p:txBody>
          <a:bodyPr>
            <a:normAutofit/>
          </a:bodyPr>
          <a:lstStyle/>
          <a:p>
            <a:r>
              <a:rPr lang="en-US" dirty="0"/>
              <a:t>At Kennedy Space Center, we can see that 76.9% of all launches result in a Successful mission outcome</a:t>
            </a:r>
          </a:p>
        </p:txBody>
      </p:sp>
      <p:pic>
        <p:nvPicPr>
          <p:cNvPr id="5" name="Picture 4" descr="A blue and red pie chart&#10;&#10;Description automatically generated">
            <a:extLst>
              <a:ext uri="{FF2B5EF4-FFF2-40B4-BE49-F238E27FC236}">
                <a16:creationId xmlns:a16="http://schemas.microsoft.com/office/drawing/2014/main" id="{F192DE67-9D02-D799-888E-C03B04ED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44" y="1475107"/>
            <a:ext cx="6135898" cy="16720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148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0182-7933-B683-6927-D9BDD908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US" dirty="0"/>
              <a:t>Payload vs Launch Outcome</a:t>
            </a:r>
          </a:p>
        </p:txBody>
      </p:sp>
      <p:pic>
        <p:nvPicPr>
          <p:cNvPr id="5" name="Picture 4" descr="A graph with colorful dots&#10;&#10;Description automatically generated">
            <a:extLst>
              <a:ext uri="{FF2B5EF4-FFF2-40B4-BE49-F238E27FC236}">
                <a16:creationId xmlns:a16="http://schemas.microsoft.com/office/drawing/2014/main" id="{118096C8-71B1-69AD-C577-53C48513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2493805"/>
            <a:ext cx="6897878" cy="18796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E3D8-CB75-DAED-ABA2-FC4077B5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Most launches fall in the 2000 to 5500 range of payload mass in kg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2427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8594-7B94-D32C-E475-557C726F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(Classification)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676BE-5AD8-88C1-43DE-38185F7E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13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2249-35C5-F010-705E-7BE26EAB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Classification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5F34-3169-9F61-0706-7A23E88A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Three of the four models have the best accuracy at about 94%</a:t>
            </a:r>
          </a:p>
          <a:p>
            <a:r>
              <a:rPr lang="en-US" dirty="0"/>
              <a:t>Support Vector Machine did not perform as well as the other three</a:t>
            </a:r>
          </a:p>
        </p:txBody>
      </p:sp>
      <p:pic>
        <p:nvPicPr>
          <p:cNvPr id="5" name="Picture 4" descr="A graph of different models&#10;&#10;Description automatically generated">
            <a:extLst>
              <a:ext uri="{FF2B5EF4-FFF2-40B4-BE49-F238E27FC236}">
                <a16:creationId xmlns:a16="http://schemas.microsoft.com/office/drawing/2014/main" id="{8745F034-E69B-CBCB-67A7-412693C9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909647"/>
            <a:ext cx="6095593" cy="487647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45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B2B3F-7F33-4E0A-C9EB-F0553B23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52" y="18805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Confusion Matrix</a:t>
            </a: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03BEB75-D305-C816-19E4-2CA77CD9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" y="639098"/>
            <a:ext cx="6533999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7908C-7D36-6BA2-DDEF-14165183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3927361"/>
            <a:ext cx="3169517" cy="2291542"/>
          </a:xfrm>
        </p:spPr>
        <p:txBody>
          <a:bodyPr/>
          <a:lstStyle/>
          <a:p>
            <a:r>
              <a:rPr lang="en-US" dirty="0"/>
              <a:t>Here is the confusion matrix for the logistic regression model</a:t>
            </a:r>
          </a:p>
          <a:p>
            <a:r>
              <a:rPr lang="en-US" dirty="0"/>
              <a:t>The model has perfect precision of negative outcomes and perfect recall of positive outcomes</a:t>
            </a:r>
          </a:p>
        </p:txBody>
      </p:sp>
    </p:spTree>
    <p:extLst>
      <p:ext uri="{BB962C8B-B14F-4D97-AF65-F5344CB8AC3E}">
        <p14:creationId xmlns:p14="http://schemas.microsoft.com/office/powerpoint/2010/main" val="1438997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A51A-7BB5-C5E6-4E4A-2B36B1E7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131D-A10C-E27F-D808-0D6A80FBD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three models that perform the best with an accuracy of ~94%</a:t>
            </a:r>
          </a:p>
          <a:p>
            <a:r>
              <a:rPr lang="en-US" dirty="0"/>
              <a:t>There is a strong increase in success rate over the course of the Falcon 9 project</a:t>
            </a:r>
          </a:p>
          <a:p>
            <a:r>
              <a:rPr lang="en-US" dirty="0"/>
              <a:t>Many of our selected features have a strong correlation to each other</a:t>
            </a:r>
          </a:p>
          <a:p>
            <a:pPr lvl="1"/>
            <a:r>
              <a:rPr lang="en-US" dirty="0"/>
              <a:t>Orbit types commonly have similar payload mass kg</a:t>
            </a:r>
          </a:p>
          <a:p>
            <a:r>
              <a:rPr lang="en-US" dirty="0"/>
              <a:t>We were more likely to have false positives than false negatives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23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5999-AAA2-4D05-E9F0-0F176AE5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000765E-5280-8F9C-8F86-F5B42184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227"/>
            <a:ext cx="4877533" cy="24864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651AA6-01D0-F458-4FE7-BF5AE241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57" y="3068915"/>
            <a:ext cx="4575243" cy="379537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13A1D7-D69B-9BB4-5AAF-608D389F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57" y="135172"/>
            <a:ext cx="4554186" cy="2933743"/>
          </a:xfrm>
          <a:prstGeom prst="rect">
            <a:avLst/>
          </a:prstGeom>
        </p:spPr>
      </p:pic>
      <p:pic>
        <p:nvPicPr>
          <p:cNvPr id="11" name="Picture 10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769AFB3-A2D7-5F73-2A3F-8AAF6C9E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5" y="2125510"/>
            <a:ext cx="7480572" cy="2000952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17F63F-232A-5983-190F-3AD739FF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923" y="4093633"/>
            <a:ext cx="3842834" cy="27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8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19DA-4B77-ACD6-7462-1C5F6E63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60003-B9D9-1FFE-2E94-910BBB9D7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0136-208A-F85C-3104-3CB43B4A3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4553" b="204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F6E39-3DFF-D9DB-32CC-7568BB95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2C16A-0563-C733-936B-1CC3F49B6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067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A2AA-4623-A128-4A1B-989D7816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A26B-5890-CB47-6531-1D20B4E7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API Access</a:t>
            </a:r>
          </a:p>
          <a:p>
            <a:pPr lvl="1"/>
            <a:r>
              <a:rPr lang="en-US" dirty="0"/>
              <a:t>Web scraping</a:t>
            </a:r>
          </a:p>
          <a:p>
            <a:r>
              <a:rPr lang="en-US" dirty="0"/>
              <a:t>Perform data wrangling</a:t>
            </a:r>
          </a:p>
          <a:p>
            <a:pPr lvl="1"/>
            <a:r>
              <a:rPr lang="en-US" dirty="0"/>
              <a:t>Describe how data was processed</a:t>
            </a:r>
          </a:p>
          <a:p>
            <a:r>
              <a:rPr lang="en-US" dirty="0"/>
              <a:t>Perform exploratory data analysis (EDA) using visualization and SQL</a:t>
            </a:r>
          </a:p>
          <a:p>
            <a:r>
              <a:rPr lang="en-US" dirty="0"/>
              <a:t>Perform interactive visual analytics using Folium and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  <a:p>
            <a:r>
              <a:rPr lang="en-US" dirty="0"/>
              <a:t>Perform predictive analysis using classification models</a:t>
            </a:r>
          </a:p>
          <a:p>
            <a:pPr lvl="1"/>
            <a:r>
              <a:rPr lang="en-US" dirty="0"/>
              <a:t>How to build, tune, evaluate classification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0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7709-C541-F5BD-7975-B60E8D98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93D91171-5998-BD7F-0DDB-9662322A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2225" y="643463"/>
            <a:ext cx="558035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6C06-D936-458E-6D26-E05EF08D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strategies were used for data collection</a:t>
            </a:r>
          </a:p>
          <a:p>
            <a:pPr marL="342900" indent="-342900">
              <a:buAutoNum type="arabicPeriod"/>
            </a:pPr>
            <a:r>
              <a:rPr lang="en-US" dirty="0"/>
              <a:t>Request from SpaceX API</a:t>
            </a:r>
          </a:p>
          <a:p>
            <a:pPr marL="342900" indent="-342900">
              <a:buAutoNum type="arabicPeriod"/>
            </a:pPr>
            <a:r>
              <a:rPr lang="en-US" dirty="0"/>
              <a:t>Web scraping tables from </a:t>
            </a:r>
            <a:r>
              <a:rPr lang="en-US" dirty="0" err="1"/>
              <a:t>webites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7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AC00-8186-3771-2714-A6EEB649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Data Collection – SpaceX API</a:t>
            </a:r>
          </a:p>
        </p:txBody>
      </p:sp>
      <p:pic>
        <p:nvPicPr>
          <p:cNvPr id="13" name="Picture 12" descr="A diagram of a data framework&#10;&#10;Description automatically generated">
            <a:extLst>
              <a:ext uri="{FF2B5EF4-FFF2-40B4-BE49-F238E27FC236}">
                <a16:creationId xmlns:a16="http://schemas.microsoft.com/office/drawing/2014/main" id="{5BCAE3D2-1F43-2DA9-42AE-92B4593AB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570390"/>
            <a:ext cx="3997362" cy="37128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44DB-66C4-7FAD-6BE9-A08F3598D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request to </a:t>
            </a:r>
            <a:r>
              <a:rPr lang="en-US" dirty="0" err="1"/>
              <a:t>Spacex</a:t>
            </a:r>
            <a:r>
              <a:rPr lang="en-US" dirty="0"/>
              <a:t> API. Store into a response variable</a:t>
            </a:r>
          </a:p>
          <a:p>
            <a:r>
              <a:rPr lang="en-US" dirty="0"/>
              <a:t>Use </a:t>
            </a:r>
            <a:r>
              <a:rPr lang="en-US" dirty="0" err="1"/>
              <a:t>json</a:t>
            </a:r>
            <a:r>
              <a:rPr lang="en-US" dirty="0"/>
              <a:t>() and </a:t>
            </a:r>
            <a:r>
              <a:rPr lang="en-US" dirty="0" err="1"/>
              <a:t>pd.json_normalize</a:t>
            </a:r>
            <a:r>
              <a:rPr lang="en-US" dirty="0"/>
              <a:t> to decode and convert to Pandas data frame</a:t>
            </a:r>
          </a:p>
          <a:p>
            <a:r>
              <a:rPr lang="en-US" dirty="0"/>
              <a:t>Select relevant features and drop unnecessary entries</a:t>
            </a:r>
          </a:p>
          <a:p>
            <a:r>
              <a:rPr lang="en-US" dirty="0"/>
              <a:t>Use ID numbers from data to iterate through </a:t>
            </a:r>
            <a:r>
              <a:rPr lang="en-US" dirty="0" err="1"/>
              <a:t>url’s</a:t>
            </a:r>
            <a:r>
              <a:rPr lang="en-US" dirty="0"/>
              <a:t> and append responses to lists</a:t>
            </a:r>
          </a:p>
          <a:p>
            <a:r>
              <a:rPr lang="en-US" dirty="0"/>
              <a:t>Construct dataset by combining columns into a dictionary </a:t>
            </a:r>
          </a:p>
          <a:p>
            <a:r>
              <a:rPr lang="en-US" dirty="0"/>
              <a:t>Filter dataset one last time to relevant entries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6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D804-582C-D644-866E-E2AB700D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27" y="-1894463"/>
            <a:ext cx="5376263" cy="9340291"/>
          </a:xfrm>
        </p:spPr>
        <p:txBody>
          <a:bodyPr>
            <a:normAutofit/>
          </a:bodyPr>
          <a:lstStyle/>
          <a:p>
            <a:r>
              <a:rPr lang="en-US" dirty="0"/>
              <a:t>Data Collection -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6208-D825-AC43-3FA6-E58DE5653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50" y="643464"/>
            <a:ext cx="6838883" cy="3731891"/>
          </a:xfrm>
        </p:spPr>
        <p:txBody>
          <a:bodyPr>
            <a:normAutofit/>
          </a:bodyPr>
          <a:lstStyle/>
          <a:p>
            <a:r>
              <a:rPr lang="en-US" dirty="0"/>
              <a:t>Use Requests library to get HTTP response, and parse HTML content</a:t>
            </a:r>
          </a:p>
          <a:p>
            <a:r>
              <a:rPr lang="en-US" dirty="0"/>
              <a:t>Use HTML tags to append empty list with column header names</a:t>
            </a:r>
          </a:p>
          <a:p>
            <a:r>
              <a:rPr lang="en-US" dirty="0"/>
              <a:t>Create dictionary, define header names as keys, store values in associated columns</a:t>
            </a:r>
          </a:p>
          <a:p>
            <a:r>
              <a:rPr lang="en-US" dirty="0"/>
              <a:t>Iterate through HTML tables, rows, and cells. Append extracted values to respective columns</a:t>
            </a:r>
          </a:p>
          <a:p>
            <a:r>
              <a:rPr lang="en-US" dirty="0"/>
              <a:t>Create data frame from dictionary and save as 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FC86-5AFD-D030-7D1A-1FEADF55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8" y="4712678"/>
            <a:ext cx="10817696" cy="9735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081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{F43F0AB7-F319-9045-985A-60AC61B9BEE0}tf10001058</Template>
  <TotalTime>1871</TotalTime>
  <Words>1627</Words>
  <Application>Microsoft Macintosh PowerPoint</Application>
  <PresentationFormat>Widescreen</PresentationFormat>
  <Paragraphs>186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Celestial</vt:lpstr>
      <vt:lpstr>Space x  Falcon 9  stage 1</vt:lpstr>
      <vt:lpstr>PowerPoint Presentation</vt:lpstr>
      <vt:lpstr>Executive Summary</vt:lpstr>
      <vt:lpstr>Introduction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Insights drawn from EDA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‘CCA’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 Proximities Analysis</vt:lpstr>
      <vt:lpstr>Launch Site Locations</vt:lpstr>
      <vt:lpstr>Launch Outcomes at each site</vt:lpstr>
      <vt:lpstr>Closest Coast to cape Canaveral </vt:lpstr>
      <vt:lpstr>Build a Dashboard with Plotly Dash</vt:lpstr>
      <vt:lpstr>Launch Success for all sites</vt:lpstr>
      <vt:lpstr>Kenney Space Center Success Rate</vt:lpstr>
      <vt:lpstr>Payload vs Launch Outcome</vt:lpstr>
      <vt:lpstr>Predictive Analysis (Classification)</vt:lpstr>
      <vt:lpstr>Classification Accuracy</vt:lpstr>
      <vt:lpstr>Confusion Matrix</vt:lpstr>
      <vt:lpstr>Conclusions</vt:lpstr>
      <vt:lpstr>Appendix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Jared Stump</dc:creator>
  <cp:lastModifiedBy>Jared Stump</cp:lastModifiedBy>
  <cp:revision>14</cp:revision>
  <dcterms:created xsi:type="dcterms:W3CDTF">2024-01-25T22:26:53Z</dcterms:created>
  <dcterms:modified xsi:type="dcterms:W3CDTF">2024-01-30T01:02:41Z</dcterms:modified>
</cp:coreProperties>
</file>